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73" r:id="rId3"/>
    <p:sldId id="260" r:id="rId4"/>
    <p:sldId id="266" r:id="rId5"/>
    <p:sldId id="265" r:id="rId6"/>
    <p:sldId id="270" r:id="rId7"/>
    <p:sldId id="271" r:id="rId8"/>
    <p:sldId id="267" r:id="rId9"/>
    <p:sldId id="272" r:id="rId10"/>
    <p:sldId id="258" r:id="rId11"/>
    <p:sldId id="259" r:id="rId12"/>
    <p:sldId id="257" r:id="rId13"/>
    <p:sldId id="274" r:id="rId14"/>
    <p:sldId id="277" r:id="rId15"/>
    <p:sldId id="264" r:id="rId16"/>
    <p:sldId id="261" r:id="rId17"/>
    <p:sldId id="262" r:id="rId18"/>
    <p:sldId id="263" r:id="rId19"/>
    <p:sldId id="268" r:id="rId20"/>
    <p:sldId id="269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0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3ABFC-5944-469B-9060-8CB98D391995}" type="datetimeFigureOut">
              <a:rPr lang="en-US" smtClean="0"/>
              <a:pPr/>
              <a:t>24-Apr-13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E6E9C-20FA-4A57-88E9-656FA26A50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314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BE6E9C-20FA-4A57-88E9-656FA26A504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9FF76-2AC3-4137-945D-8530E33B595A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464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8CBFB-3E27-4716-8EB7-5025FE05E98C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579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D6988-BDD2-429A-B1D0-5346CA3AE0A3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350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88E4-2C2F-4AF4-816B-ABDE79549F97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713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4CB0A-1FB9-4335-8D2F-2D353D98970F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560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6B477-EA84-447E-B50D-12D03D655E58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2394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827DD-84F2-4103-A6C6-86EC507CEC34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422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B5B2D-3072-4122-B986-493275508435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062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38FA-0CB5-45FB-9219-8DFBCA6B8021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113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FFF8C-F7AB-48AD-B8A0-34E172E8C161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492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7695-68F5-421A-87FA-98D3D6AF58AF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84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F1F21-CE32-4619-BF76-BC5A0180CF02}" type="datetime1">
              <a:rPr lang="en-US" smtClean="0"/>
              <a:pPr/>
              <a:t>24-Apr-13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4E5A-9618-416B-81A4-BEF2CBF379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949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bayn@bezeqint.net" TargetMode="External"/><Relationship Id="rId2" Type="http://schemas.openxmlformats.org/officeDocument/2006/relationships/hyperlink" Target="mailto:dviram@iaa.gov.i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mailto:HSQ10@aopa.org.i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470025"/>
          </a:xfrm>
        </p:spPr>
        <p:txBody>
          <a:bodyPr/>
          <a:lstStyle/>
          <a:p>
            <a:pPr rtl="1"/>
            <a:r>
              <a:rPr lang="he-IL" sz="4000" b="1" dirty="0" smtClean="0">
                <a:cs typeface="+mn-cs"/>
              </a:rPr>
              <a:t>נוהל / תדריך סבבי הטסה</a:t>
            </a:r>
            <a:br>
              <a:rPr lang="he-IL" sz="4000" b="1" dirty="0" smtClean="0">
                <a:cs typeface="+mn-cs"/>
              </a:rPr>
            </a:br>
            <a:r>
              <a:rPr lang="he-IL" sz="4000" b="1" dirty="0" smtClean="0">
                <a:cs typeface="+mn-cs"/>
              </a:rPr>
              <a:t>למתנדבי טייסת 10</a:t>
            </a:r>
            <a:endParaRPr lang="en-US" sz="4000" b="1" dirty="0">
              <a:cs typeface="+mn-cs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rtl="1"/>
            <a:endParaRPr lang="en-US" sz="2400" dirty="0" smtClean="0"/>
          </a:p>
          <a:p>
            <a:pPr rtl="1"/>
            <a:r>
              <a:rPr lang="he-IL" sz="2400" dirty="0" smtClean="0"/>
              <a:t>אפריל 2013</a:t>
            </a:r>
          </a:p>
          <a:p>
            <a:pPr rtl="1"/>
            <a:r>
              <a:rPr lang="he-IL" sz="2400" dirty="0" smtClean="0"/>
              <a:t>גרסה 01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685800"/>
            <a:ext cx="3246399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63967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תוכן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sz="2800" dirty="0" smtClean="0"/>
              <a:t>רקע</a:t>
            </a:r>
          </a:p>
          <a:p>
            <a:pPr algn="r" rtl="1"/>
            <a:r>
              <a:rPr lang="he-IL" sz="2800" dirty="0" smtClean="0"/>
              <a:t>משתתפים</a:t>
            </a:r>
          </a:p>
          <a:p>
            <a:pPr algn="r" rtl="1"/>
            <a:r>
              <a:rPr lang="he-IL" sz="2800" dirty="0" smtClean="0"/>
              <a:t>קשר</a:t>
            </a:r>
          </a:p>
          <a:p>
            <a:pPr algn="r" rtl="1"/>
            <a:r>
              <a:rPr lang="he-IL" sz="2800" dirty="0" smtClean="0"/>
              <a:t>התנהלות כש-29 בשימוש</a:t>
            </a:r>
          </a:p>
          <a:p>
            <a:pPr algn="r" rtl="1"/>
            <a:r>
              <a:rPr lang="he-IL" sz="2800" dirty="0" smtClean="0"/>
              <a:t>התנהלות כש-11 בשימוש</a:t>
            </a:r>
          </a:p>
          <a:p>
            <a:pPr algn="r" rtl="1"/>
            <a:r>
              <a:rPr lang="he-IL" sz="2800" dirty="0" smtClean="0"/>
              <a:t>בטיחות</a:t>
            </a:r>
          </a:p>
          <a:p>
            <a:pPr algn="r" rtl="1"/>
            <a:r>
              <a:rPr lang="he-IL" sz="2800" dirty="0" smtClean="0"/>
              <a:t>רחבת שחף</a:t>
            </a:r>
          </a:p>
          <a:p>
            <a:pPr lvl="1" algn="r" rtl="1"/>
            <a:r>
              <a:rPr lang="he-IL" sz="2400" dirty="0" smtClean="0"/>
              <a:t>הסעה</a:t>
            </a:r>
          </a:p>
          <a:p>
            <a:pPr lvl="1" algn="r" rtl="1"/>
            <a:r>
              <a:rPr lang="he-IL" sz="2400" dirty="0" smtClean="0"/>
              <a:t>כניסה/יציאה</a:t>
            </a:r>
          </a:p>
          <a:p>
            <a:pPr lvl="1" algn="r" rtl="1"/>
            <a:r>
              <a:rPr lang="he-IL" sz="2400" dirty="0" smtClean="0"/>
              <a:t> התמקמות</a:t>
            </a:r>
          </a:p>
          <a:p>
            <a:pPr algn="r" rtl="1"/>
            <a:r>
              <a:rPr lang="he-IL" sz="2800" dirty="0"/>
              <a:t>סבב באזור 8</a:t>
            </a:r>
          </a:p>
          <a:p>
            <a:pPr algn="r" rtl="1"/>
            <a:r>
              <a:rPr lang="he-IL" sz="2800" dirty="0"/>
              <a:t>סבב באזור 9</a:t>
            </a:r>
          </a:p>
          <a:p>
            <a:pPr algn="r" rtl="1"/>
            <a:r>
              <a:rPr lang="he-IL" sz="2800" dirty="0" smtClean="0"/>
              <a:t>נספחים</a:t>
            </a:r>
            <a:endParaRPr lang="en-US" sz="24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828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רקע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" y="1524000"/>
            <a:ext cx="8458200" cy="460216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he-IL" sz="2800" dirty="0" smtClean="0"/>
              <a:t>במסגרת טייסת 10 מתבצעות טיסות סבב</a:t>
            </a:r>
          </a:p>
          <a:p>
            <a:pPr lvl="1" algn="r" rtl="1"/>
            <a:r>
              <a:rPr lang="he-IL" sz="2400" dirty="0" smtClean="0"/>
              <a:t>לבוגרי חוגי הנוער</a:t>
            </a:r>
          </a:p>
          <a:p>
            <a:pPr lvl="1" algn="r" rtl="1"/>
            <a:r>
              <a:rPr lang="he-IL" sz="2400" dirty="0" smtClean="0"/>
              <a:t>לסיוע לארגונים / יוזמות הומניטריות</a:t>
            </a:r>
          </a:p>
          <a:p>
            <a:pPr algn="r" rtl="1"/>
            <a:r>
              <a:rPr lang="he-IL" sz="2800" dirty="0" smtClean="0"/>
              <a:t>מבצע טיסות סבב מאפשר הטסה של מקסימום נוסעים במינימום זמן. </a:t>
            </a:r>
            <a:r>
              <a:rPr lang="he-IL" sz="2600" dirty="0" smtClean="0"/>
              <a:t>(מספר מטוסים חולקים יחד ובתיאום את אותו האזור).</a:t>
            </a:r>
          </a:p>
          <a:p>
            <a:pPr algn="r" rtl="1"/>
            <a:r>
              <a:rPr lang="he-IL" sz="2800" dirty="0" smtClean="0"/>
              <a:t>הטיסות מבוצעות בתוך אזורי ש"ת הרצליה ובתיאום מראש עם הנהלת השדה והמגדל</a:t>
            </a:r>
            <a:endParaRPr lang="en-US" sz="2800" dirty="0" smtClean="0"/>
          </a:p>
          <a:p>
            <a:pPr algn="r" rtl="1"/>
            <a:r>
              <a:rPr lang="he-IL" sz="2800" dirty="0" smtClean="0"/>
              <a:t>כל סבב אורך כ- 20 דק' (באזור 8).</a:t>
            </a:r>
          </a:p>
          <a:p>
            <a:pPr algn="r" rtl="1"/>
            <a:r>
              <a:rPr lang="he-IL" sz="2800" dirty="0" smtClean="0"/>
              <a:t>העמסה ופריקה של נוסעים מבוצעת בשאיפה ברחבת שחף (</a:t>
            </a:r>
            <a:r>
              <a:rPr lang="en-US" sz="2800" dirty="0" smtClean="0"/>
              <a:t>G</a:t>
            </a:r>
            <a:r>
              <a:rPr lang="he-IL" sz="2800" dirty="0" smtClean="0"/>
              <a:t>)</a:t>
            </a:r>
          </a:p>
          <a:p>
            <a:pPr algn="r" rtl="1"/>
            <a:r>
              <a:rPr lang="he-IL" sz="2800" dirty="0" smtClean="0"/>
              <a:t>הביצוע מותנה באישור </a:t>
            </a:r>
            <a:r>
              <a:rPr lang="he-IL" sz="2800" dirty="0" err="1" smtClean="0"/>
              <a:t>פ"מ</a:t>
            </a:r>
            <a:r>
              <a:rPr lang="he-IL" sz="2800" dirty="0" smtClean="0"/>
              <a:t> ע"י הנהלת השדה והמגדל</a:t>
            </a:r>
          </a:p>
          <a:p>
            <a:pPr lvl="1" algn="r" rtl="1"/>
            <a:endParaRPr lang="en-US" sz="24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055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משתתפים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pPr algn="r" rtl="1"/>
            <a:r>
              <a:rPr lang="he-IL" dirty="0" smtClean="0"/>
              <a:t>הטיסות מבוצעות ע"י מתנדבי הטייסת ועל חשבונם האישי</a:t>
            </a:r>
          </a:p>
          <a:p>
            <a:pPr algn="r" rtl="1"/>
            <a:r>
              <a:rPr lang="he-IL" dirty="0" smtClean="0"/>
              <a:t>כשרות הטיסה האישית של המתנדבים באחריותם האישית ומחייבת עמידה בתנאי מינימום </a:t>
            </a:r>
            <a:r>
              <a:rPr lang="he-IL" sz="2400" dirty="0" smtClean="0"/>
              <a:t>(פירוט בנספח).</a:t>
            </a:r>
          </a:p>
          <a:p>
            <a:pPr algn="r" rtl="1"/>
            <a:r>
              <a:rPr lang="he-IL" dirty="0" smtClean="0"/>
              <a:t>צוות מתנדבים קרקעי מטפל בהתנהלות האורחים על הקרקע</a:t>
            </a:r>
          </a:p>
          <a:p>
            <a:pPr algn="r" rtl="1"/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6918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קשר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410200"/>
          </a:xfrm>
        </p:spPr>
        <p:txBody>
          <a:bodyPr/>
          <a:lstStyle/>
          <a:p>
            <a:pPr algn="r" rtl="1"/>
            <a:r>
              <a:rPr lang="he-IL" dirty="0" smtClean="0"/>
              <a:t>ערוצי קשר</a:t>
            </a:r>
          </a:p>
          <a:p>
            <a:pPr lvl="1" algn="r" rtl="1"/>
            <a:r>
              <a:rPr lang="en-US" dirty="0" smtClean="0"/>
              <a:t>Clearance</a:t>
            </a:r>
            <a:r>
              <a:rPr lang="he-IL" dirty="0" smtClean="0"/>
              <a:t> הרצליה  119.00</a:t>
            </a:r>
          </a:p>
          <a:p>
            <a:pPr lvl="1" algn="r" rtl="1"/>
            <a:r>
              <a:rPr lang="he-IL" dirty="0" smtClean="0"/>
              <a:t>מגדל הרצליה  122.20</a:t>
            </a:r>
          </a:p>
          <a:p>
            <a:pPr lvl="1" algn="r" rtl="1"/>
            <a:r>
              <a:rPr lang="he-IL" dirty="0" smtClean="0"/>
              <a:t>הרצליה משני (משמש כערוץ פנימי בהטסה)  129.4</a:t>
            </a:r>
          </a:p>
          <a:p>
            <a:pPr algn="r" rtl="1"/>
            <a:r>
              <a:rPr lang="he-IL" dirty="0" smtClean="0"/>
              <a:t>נהלי קשר</a:t>
            </a:r>
          </a:p>
          <a:p>
            <a:pPr lvl="1" algn="r" rtl="1"/>
            <a:r>
              <a:rPr lang="he-IL" dirty="0" smtClean="0"/>
              <a:t>התנעה הראשונה על ה </a:t>
            </a:r>
            <a:r>
              <a:rPr lang="en-US" dirty="0" smtClean="0"/>
              <a:t>Clearance</a:t>
            </a:r>
            <a:r>
              <a:rPr lang="he-IL" dirty="0" smtClean="0"/>
              <a:t> </a:t>
            </a:r>
          </a:p>
          <a:p>
            <a:pPr lvl="1" algn="r" rtl="1"/>
            <a:r>
              <a:rPr lang="he-IL" dirty="0" smtClean="0"/>
              <a:t>התנעות הבאות – הנעה עצמאית ועולה ישירות על הערוץ המגדל</a:t>
            </a:r>
          </a:p>
          <a:p>
            <a:pPr lvl="1" algn="r" rtl="1"/>
            <a:r>
              <a:rPr lang="he-IL" dirty="0" smtClean="0"/>
              <a:t>הזדהות ראשונה עם היעד "סבב טייסת 10"</a:t>
            </a:r>
          </a:p>
          <a:p>
            <a:pPr lvl="1" algn="r" rtl="1"/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6491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7086600" cy="762000"/>
          </a:xfrm>
        </p:spPr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סדר ההתנהלות </a:t>
            </a:r>
            <a:r>
              <a:rPr lang="he-IL" sz="3200" dirty="0" smtClean="0">
                <a:latin typeface="Arial" pitchFamily="34" charset="0"/>
                <a:cs typeface="Arial" pitchFamily="34" charset="0"/>
              </a:rPr>
              <a:t>(מסלול 29 בשימוש)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04800" y="914400"/>
            <a:ext cx="8382000" cy="5715000"/>
          </a:xfrm>
        </p:spPr>
        <p:txBody>
          <a:bodyPr>
            <a:normAutofit fontScale="70000" lnSpcReduction="20000"/>
          </a:bodyPr>
          <a:lstStyle/>
          <a:p>
            <a:pPr algn="r" rtl="1"/>
            <a:r>
              <a:rPr lang="he-IL" sz="2400" dirty="0" smtClean="0"/>
              <a:t>התאספות במשרדי האגודה</a:t>
            </a:r>
          </a:p>
          <a:p>
            <a:pPr lvl="1" algn="r" rtl="1"/>
            <a:r>
              <a:rPr lang="he-IL" sz="2000" dirty="0" smtClean="0"/>
              <a:t>בדיקת כשרות טיסה עצמית (ראה נספח).</a:t>
            </a:r>
          </a:p>
          <a:p>
            <a:pPr lvl="1" algn="r" rtl="1"/>
            <a:r>
              <a:rPr lang="he-IL" sz="2000" dirty="0" smtClean="0"/>
              <a:t>תדריך בע"פ ובכתב במשרד האגודה.</a:t>
            </a:r>
          </a:p>
          <a:p>
            <a:pPr lvl="1" algn="r" rtl="1"/>
            <a:r>
              <a:rPr lang="he-IL" sz="2000" dirty="0" smtClean="0"/>
              <a:t>הצטיידות בחולצה/כובע/שתיה.</a:t>
            </a:r>
          </a:p>
          <a:p>
            <a:pPr algn="r" rtl="1"/>
            <a:r>
              <a:rPr lang="he-IL" sz="2400" dirty="0" smtClean="0"/>
              <a:t>התרכזות בעמדות רחבת שחף (</a:t>
            </a:r>
            <a:r>
              <a:rPr lang="en-US" sz="2400" dirty="0" smtClean="0"/>
              <a:t>G</a:t>
            </a:r>
            <a:r>
              <a:rPr lang="he-IL" sz="2400" dirty="0" smtClean="0"/>
              <a:t>)</a:t>
            </a:r>
          </a:p>
          <a:p>
            <a:pPr lvl="1" algn="r" rtl="1"/>
            <a:r>
              <a:rPr lang="he-IL" sz="2000" dirty="0" smtClean="0"/>
              <a:t>הסעה מעמדה מקורית לעמדת חניה ברחבת שחף (</a:t>
            </a:r>
            <a:r>
              <a:rPr lang="en-US" sz="2000" dirty="0" smtClean="0"/>
              <a:t>G</a:t>
            </a:r>
            <a:r>
              <a:rPr lang="he-IL" sz="2000" dirty="0" smtClean="0"/>
              <a:t>).</a:t>
            </a:r>
          </a:p>
          <a:p>
            <a:pPr lvl="1" algn="r" rtl="1"/>
            <a:r>
              <a:rPr lang="he-IL" sz="2000" dirty="0" smtClean="0"/>
              <a:t>בתיאום המגדל חציה (של המסלול) דרך הקושרת המערבית.</a:t>
            </a:r>
          </a:p>
          <a:p>
            <a:pPr lvl="1" algn="r" rtl="1"/>
            <a:r>
              <a:rPr lang="he-IL" sz="2000" dirty="0" smtClean="0"/>
              <a:t>הסתדרות במדורג בשני שורות ברחבת שחף (</a:t>
            </a:r>
            <a:r>
              <a:rPr lang="en-US" sz="2000" dirty="0" smtClean="0"/>
              <a:t>G</a:t>
            </a:r>
            <a:r>
              <a:rPr lang="he-IL" sz="2000" dirty="0" smtClean="0"/>
              <a:t>).</a:t>
            </a:r>
          </a:p>
          <a:p>
            <a:pPr lvl="1" algn="r" rtl="1"/>
            <a:r>
              <a:rPr lang="he-IL" sz="2000" dirty="0" smtClean="0"/>
              <a:t>הדממה והעמסת נוסעים.</a:t>
            </a:r>
          </a:p>
          <a:p>
            <a:pPr algn="r" rtl="1"/>
            <a:r>
              <a:rPr lang="he-IL" sz="2400" dirty="0" smtClean="0"/>
              <a:t>יציאה לסבב</a:t>
            </a:r>
          </a:p>
          <a:p>
            <a:pPr lvl="1" algn="r" rtl="1"/>
            <a:r>
              <a:rPr lang="he-IL" sz="2000" dirty="0" smtClean="0"/>
              <a:t>התנעה עפ"י נוהל קשר ועפ"י סדר הקרבה לעמדת ההתיישרות</a:t>
            </a:r>
          </a:p>
          <a:p>
            <a:pPr algn="r" rtl="1"/>
            <a:r>
              <a:rPr lang="he-IL" sz="2400" dirty="0" smtClean="0"/>
              <a:t>כניסה לאזור</a:t>
            </a:r>
          </a:p>
          <a:p>
            <a:pPr lvl="1" algn="r" rtl="1"/>
            <a:r>
              <a:rPr lang="he-IL" sz="2000" dirty="0" smtClean="0"/>
              <a:t>עפ"י הנחית המגדל ב- 800</a:t>
            </a:r>
          </a:p>
          <a:p>
            <a:pPr algn="r" rtl="1"/>
            <a:r>
              <a:rPr lang="he-IL" sz="2400" dirty="0" smtClean="0"/>
              <a:t>באזור</a:t>
            </a:r>
          </a:p>
          <a:p>
            <a:pPr lvl="1" algn="r" rtl="1"/>
            <a:r>
              <a:rPr lang="he-IL" sz="2000" dirty="0" smtClean="0"/>
              <a:t>הקפה עפ"י התדריך </a:t>
            </a:r>
          </a:p>
          <a:p>
            <a:pPr lvl="1" algn="r" rtl="1"/>
            <a:r>
              <a:rPr lang="he-IL" sz="2000" dirty="0" smtClean="0"/>
              <a:t>הקפה של הגבולות (שוליים לפחות 1 ק"מ מהמשורטט במפות).</a:t>
            </a:r>
          </a:p>
          <a:p>
            <a:pPr lvl="1" algn="r" rtl="1"/>
            <a:r>
              <a:rPr lang="he-IL" sz="2000" dirty="0" smtClean="0"/>
              <a:t>שיוט / טיפוס קל במהירות קבועה</a:t>
            </a:r>
          </a:p>
          <a:p>
            <a:pPr algn="r" rtl="1"/>
            <a:r>
              <a:rPr lang="he-IL" sz="2500" dirty="0"/>
              <a:t>עזיבת האזור</a:t>
            </a:r>
          </a:p>
          <a:p>
            <a:pPr lvl="1" algn="r" rtl="1"/>
            <a:r>
              <a:rPr lang="he-IL" sz="2000" dirty="0" smtClean="0"/>
              <a:t>לקראת נק' בצרה 1,200 להודיע (1 דקה מראש)</a:t>
            </a:r>
            <a:r>
              <a:rPr lang="en-US" sz="2000" dirty="0" smtClean="0"/>
              <a:t>	</a:t>
            </a:r>
            <a:r>
              <a:rPr lang="he-IL" sz="2000" dirty="0" smtClean="0"/>
              <a:t>	</a:t>
            </a:r>
          </a:p>
          <a:p>
            <a:pPr algn="r" rtl="1"/>
            <a:r>
              <a:rPr lang="he-IL" sz="2400" dirty="0" smtClean="0"/>
              <a:t>חזרה מסבב</a:t>
            </a:r>
          </a:p>
          <a:p>
            <a:pPr lvl="1" algn="r" rtl="1"/>
            <a:r>
              <a:rPr lang="he-IL" sz="2000" dirty="0" smtClean="0"/>
              <a:t>פינוי מסלול והסעה בתיאום המגדל חזרה לרחבת היציאה.</a:t>
            </a:r>
          </a:p>
          <a:p>
            <a:pPr lvl="1" algn="r" rtl="1"/>
            <a:r>
              <a:rPr lang="he-IL" sz="2000" dirty="0" smtClean="0"/>
              <a:t>מילוי רחבת </a:t>
            </a:r>
            <a:r>
              <a:rPr lang="en-US" sz="2000" dirty="0" smtClean="0"/>
              <a:t>G</a:t>
            </a:r>
            <a:r>
              <a:rPr lang="he-IL" sz="2000" dirty="0" smtClean="0"/>
              <a:t> ממערב למזרח.</a:t>
            </a:r>
          </a:p>
          <a:p>
            <a:pPr algn="r" rtl="1"/>
            <a:r>
              <a:rPr lang="he-IL" sz="2400" dirty="0" smtClean="0"/>
              <a:t>פינוי הרחבה חזרה לחניה רגילה</a:t>
            </a:r>
          </a:p>
          <a:p>
            <a:pPr lvl="1" algn="r" rtl="1"/>
            <a:r>
              <a:rPr lang="he-IL" sz="2000" dirty="0" smtClean="0"/>
              <a:t>הסעה בתיאום דרך הקושרת/זברה למסלול ההסעה.</a:t>
            </a:r>
            <a:endParaRPr lang="en-US" sz="20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2644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600200" y="152400"/>
            <a:ext cx="7239000" cy="838200"/>
          </a:xfrm>
        </p:spPr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סדר ההתנהלות </a:t>
            </a:r>
            <a:r>
              <a:rPr lang="he-IL" sz="3200" dirty="0" smtClean="0">
                <a:latin typeface="Arial" pitchFamily="34" charset="0"/>
                <a:cs typeface="Arial" pitchFamily="34" charset="0"/>
              </a:rPr>
              <a:t>(מסלול 11 בשימוש)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" y="990600"/>
            <a:ext cx="8382000" cy="5257800"/>
          </a:xfrm>
        </p:spPr>
        <p:txBody>
          <a:bodyPr>
            <a:normAutofit fontScale="70000" lnSpcReduction="20000"/>
          </a:bodyPr>
          <a:lstStyle/>
          <a:p>
            <a:pPr algn="r" rtl="1"/>
            <a:r>
              <a:rPr lang="he-IL" sz="2400" dirty="0" smtClean="0"/>
              <a:t>התאספות במשרדי האגודה</a:t>
            </a:r>
          </a:p>
          <a:p>
            <a:pPr lvl="1" algn="r" rtl="1"/>
            <a:r>
              <a:rPr lang="he-IL" sz="2000" dirty="0" smtClean="0"/>
              <a:t>בדיקת כשרות טיסה עצמית (ראה נספח).</a:t>
            </a:r>
          </a:p>
          <a:p>
            <a:pPr lvl="1" algn="r" rtl="1"/>
            <a:r>
              <a:rPr lang="he-IL" sz="2000" dirty="0" smtClean="0"/>
              <a:t>תדריך בע"פ ובכתב במשרד האגודה.</a:t>
            </a:r>
          </a:p>
          <a:p>
            <a:pPr lvl="1" algn="r" rtl="1"/>
            <a:r>
              <a:rPr lang="he-IL" sz="2000" dirty="0" smtClean="0"/>
              <a:t>הצטיידות בחולצה/כובע/שתיה.</a:t>
            </a:r>
          </a:p>
          <a:p>
            <a:pPr algn="r" rtl="1"/>
            <a:r>
              <a:rPr lang="he-IL" sz="2400" dirty="0" smtClean="0"/>
              <a:t>התרכזות בעמדות רחבת נשר (   )</a:t>
            </a:r>
          </a:p>
          <a:p>
            <a:pPr lvl="1" algn="r" rtl="1"/>
            <a:r>
              <a:rPr lang="he-IL" sz="2000" dirty="0" smtClean="0"/>
              <a:t>הסעה מעמדה מקורית לעמדת חניה ברחבת נשר (     ).</a:t>
            </a:r>
          </a:p>
          <a:p>
            <a:pPr lvl="1" algn="r" rtl="1"/>
            <a:r>
              <a:rPr lang="he-IL" sz="2000" dirty="0" smtClean="0"/>
              <a:t>הדממה והעמסת נוסעים.</a:t>
            </a:r>
          </a:p>
          <a:p>
            <a:pPr algn="r" rtl="1"/>
            <a:r>
              <a:rPr lang="he-IL" sz="2400" dirty="0" smtClean="0"/>
              <a:t>יציאה לסבב</a:t>
            </a:r>
          </a:p>
          <a:p>
            <a:pPr lvl="1" algn="r" rtl="1"/>
            <a:r>
              <a:rPr lang="he-IL" sz="2000" dirty="0" smtClean="0"/>
              <a:t>התנעה עפ"י נוהל קשר ועפ"י סדר הקרבה לעמדת ההתיישרות (מערבית)</a:t>
            </a:r>
          </a:p>
          <a:p>
            <a:pPr algn="r" rtl="1"/>
            <a:r>
              <a:rPr lang="he-IL" sz="2400" dirty="0" smtClean="0"/>
              <a:t>כניסה לאזור</a:t>
            </a:r>
          </a:p>
          <a:p>
            <a:pPr lvl="1" algn="r" rtl="1"/>
            <a:r>
              <a:rPr lang="he-IL" sz="2000" dirty="0" smtClean="0"/>
              <a:t>עפ"י הנחית המגדל ב- 800</a:t>
            </a:r>
          </a:p>
          <a:p>
            <a:pPr algn="r" rtl="1"/>
            <a:r>
              <a:rPr lang="he-IL" sz="2400" dirty="0" smtClean="0"/>
              <a:t>באזור</a:t>
            </a:r>
          </a:p>
          <a:p>
            <a:pPr lvl="1" algn="r" rtl="1"/>
            <a:r>
              <a:rPr lang="he-IL" sz="2000" dirty="0" smtClean="0"/>
              <a:t>הקפה עפ"י התדריך </a:t>
            </a:r>
          </a:p>
          <a:p>
            <a:pPr lvl="1" algn="r" rtl="1"/>
            <a:r>
              <a:rPr lang="he-IL" sz="2000" dirty="0" smtClean="0"/>
              <a:t>הקפה של הגבולות (שוליים לפחות 1 ק"מ מהמשורטט במפות).</a:t>
            </a:r>
          </a:p>
          <a:p>
            <a:pPr lvl="1" algn="r" rtl="1"/>
            <a:r>
              <a:rPr lang="he-IL" sz="2000" dirty="0" smtClean="0"/>
              <a:t>שיוט / טיפוס קל במהירות קבועה</a:t>
            </a:r>
          </a:p>
          <a:p>
            <a:pPr algn="r" rtl="1"/>
            <a:r>
              <a:rPr lang="he-IL" sz="2500" dirty="0"/>
              <a:t>עזיבת האזור</a:t>
            </a:r>
          </a:p>
          <a:p>
            <a:pPr lvl="1" algn="r" rtl="1"/>
            <a:r>
              <a:rPr lang="he-IL" sz="2000" dirty="0" smtClean="0"/>
              <a:t>לקראת נק' בצרה 1,200 להודיע (1 דקה מראש)</a:t>
            </a:r>
            <a:r>
              <a:rPr lang="en-US" sz="2000" dirty="0" smtClean="0"/>
              <a:t>	</a:t>
            </a:r>
            <a:r>
              <a:rPr lang="he-IL" sz="2000" dirty="0" smtClean="0"/>
              <a:t>	</a:t>
            </a:r>
          </a:p>
          <a:p>
            <a:pPr algn="r" rtl="1"/>
            <a:r>
              <a:rPr lang="he-IL" sz="2400" dirty="0" smtClean="0"/>
              <a:t>חזרה מסבב</a:t>
            </a:r>
          </a:p>
          <a:p>
            <a:pPr lvl="1" algn="r" rtl="1"/>
            <a:r>
              <a:rPr lang="he-IL" sz="2000" dirty="0" smtClean="0"/>
              <a:t>פינוי מסלול והסעה בתיאום המגדל חזרה לרחבת היציאה.</a:t>
            </a:r>
          </a:p>
          <a:p>
            <a:pPr lvl="1" algn="r" rtl="1"/>
            <a:r>
              <a:rPr lang="he-IL" sz="2000" dirty="0" smtClean="0"/>
              <a:t>מילוי רחבת נשר ממזרח למערב.</a:t>
            </a:r>
          </a:p>
          <a:p>
            <a:pPr algn="r" rtl="1"/>
            <a:r>
              <a:rPr lang="he-IL" sz="2400" dirty="0" smtClean="0"/>
              <a:t>פינוי הרחבה חזרה לחניה רגילה</a:t>
            </a:r>
          </a:p>
          <a:p>
            <a:pPr lvl="1" algn="r" rtl="1"/>
            <a:r>
              <a:rPr lang="he-IL" sz="2000" dirty="0" smtClean="0"/>
              <a:t>הסעה בתיאום לחניה מקורית.</a:t>
            </a:r>
            <a:endParaRPr lang="en-US" sz="20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503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דגשי בטיחות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52400" y="1295400"/>
            <a:ext cx="8763000" cy="5181600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dirty="0" smtClean="0"/>
              <a:t>יש לוודא כשרות טיסה ברמה אישית</a:t>
            </a:r>
            <a:r>
              <a:rPr lang="he-IL" dirty="0"/>
              <a:t> </a:t>
            </a:r>
            <a:r>
              <a:rPr lang="he-IL" sz="2400" dirty="0" smtClean="0"/>
              <a:t>(בהתאם לתנאי הסף של הטייסת).</a:t>
            </a:r>
          </a:p>
          <a:p>
            <a:pPr algn="r" rtl="1"/>
            <a:r>
              <a:rPr lang="he-IL" dirty="0" smtClean="0"/>
              <a:t>יש להבין שמספר מטוסים משתמשים באותו אזור.</a:t>
            </a:r>
          </a:p>
          <a:p>
            <a:pPr algn="r" rtl="1"/>
            <a:r>
              <a:rPr lang="he-IL" dirty="0" smtClean="0"/>
              <a:t>לשמור על סדר ה"רכבת" – אין לעקוף.</a:t>
            </a:r>
          </a:p>
          <a:p>
            <a:pPr lvl="1" algn="r" rtl="1"/>
            <a:r>
              <a:rPr lang="he-IL" dirty="0" smtClean="0"/>
              <a:t>הן באוויר/באזור,</a:t>
            </a:r>
          </a:p>
          <a:p>
            <a:pPr lvl="1" algn="r" rtl="1"/>
            <a:r>
              <a:rPr lang="he-IL" dirty="0" smtClean="0"/>
              <a:t>הן על הקרקע.</a:t>
            </a:r>
          </a:p>
          <a:p>
            <a:pPr algn="r" rtl="1"/>
            <a:r>
              <a:rPr lang="he-IL" dirty="0" smtClean="0"/>
              <a:t>יש לשמור את "הנתיב" – אין לפנות לתוך לב האזור, אלא במקרה מיוחד ורק לאחר תיאום.</a:t>
            </a:r>
          </a:p>
          <a:p>
            <a:pPr algn="r" rtl="1"/>
            <a:r>
              <a:rPr lang="he-IL" dirty="0" smtClean="0"/>
              <a:t>יש לשמור קשר עין עם המטוס שמלפנים.</a:t>
            </a:r>
          </a:p>
          <a:p>
            <a:pPr algn="r" rtl="1"/>
            <a:r>
              <a:rPr lang="he-IL" dirty="0" smtClean="0"/>
              <a:t>יש לשמור מהירות 90 קשר.</a:t>
            </a:r>
          </a:p>
          <a:p>
            <a:pPr algn="r" rtl="1"/>
            <a:r>
              <a:rPr lang="he-IL" dirty="0" smtClean="0"/>
              <a:t>יש להודיע דקה לבצרה 1,200.</a:t>
            </a:r>
          </a:p>
          <a:p>
            <a:pPr algn="r" rtl="1"/>
            <a:r>
              <a:rPr lang="he-IL" dirty="0" smtClean="0"/>
              <a:t>יש לבצע בדיקה והאזנה על הערוץ המשני.</a:t>
            </a:r>
            <a:endParaRPr lang="en-US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1380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he-IL" dirty="0" smtClean="0">
                <a:latin typeface="Arial" pitchFamily="34" charset="0"/>
                <a:cs typeface="Arial" pitchFamily="34" charset="0"/>
              </a:rPr>
              <a:t>הסעה לרחבת שחף (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" y="1371600"/>
            <a:ext cx="8458200" cy="2362200"/>
          </a:xfrm>
        </p:spPr>
        <p:txBody>
          <a:bodyPr>
            <a:normAutofit/>
          </a:bodyPr>
          <a:lstStyle/>
          <a:p>
            <a:pPr algn="r" rtl="1"/>
            <a:r>
              <a:rPr lang="he-IL" sz="2800" dirty="0" smtClean="0"/>
              <a:t>הסעה על המקביל כרגיל</a:t>
            </a:r>
          </a:p>
          <a:p>
            <a:pPr algn="r" rtl="1"/>
            <a:r>
              <a:rPr lang="he-IL" sz="2800" dirty="0" smtClean="0"/>
              <a:t>בתיאום עם המגדל, עצירה בקושרת "מונאייר" לעליה על המסלול וחציה לקושרת לתוך </a:t>
            </a:r>
            <a:r>
              <a:rPr lang="en-US" sz="2800" dirty="0" smtClean="0"/>
              <a:t>G</a:t>
            </a:r>
            <a:r>
              <a:rPr lang="he-IL" sz="2800" dirty="0" smtClean="0"/>
              <a:t> (מול המספר 29)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0626" y="3200400"/>
            <a:ext cx="14975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600" dirty="0" smtClean="0"/>
              <a:t>קושרת "מונאייר"</a:t>
            </a:r>
            <a:endParaRPr lang="en-US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57449"/>
            <a:ext cx="8221312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מחבר חץ ישר 5"/>
          <p:cNvCxnSpPr/>
          <p:nvPr/>
        </p:nvCxnSpPr>
        <p:spPr>
          <a:xfrm>
            <a:off x="5591452" y="3420724"/>
            <a:ext cx="533400" cy="1905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מחבר חץ ישר 9"/>
          <p:cNvCxnSpPr/>
          <p:nvPr/>
        </p:nvCxnSpPr>
        <p:spPr>
          <a:xfrm flipH="1">
            <a:off x="7312241" y="3408147"/>
            <a:ext cx="304800" cy="19050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51822" y="3212237"/>
            <a:ext cx="17908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</a:t>
            </a:r>
            <a:r>
              <a:rPr lang="he-IL" sz="1600" dirty="0" smtClean="0"/>
              <a:t>כניסה לתוך רחבה </a:t>
            </a:r>
            <a:endParaRPr lang="en-US" sz="1600" dirty="0"/>
          </a:p>
        </p:txBody>
      </p:sp>
      <p:sp>
        <p:nvSpPr>
          <p:cNvPr id="9" name="חץ ימינה 8"/>
          <p:cNvSpPr/>
          <p:nvPr/>
        </p:nvSpPr>
        <p:spPr>
          <a:xfrm rot="811935">
            <a:off x="6303774" y="5099137"/>
            <a:ext cx="897546" cy="4280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מחבר חץ ישר 13"/>
          <p:cNvCxnSpPr/>
          <p:nvPr/>
        </p:nvCxnSpPr>
        <p:spPr>
          <a:xfrm flipV="1">
            <a:off x="4314147" y="5452785"/>
            <a:ext cx="2438400" cy="882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88674" y="6365705"/>
            <a:ext cx="28280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600" dirty="0" smtClean="0"/>
              <a:t>קטע ההסעה "אחורה" על המסלול</a:t>
            </a:r>
            <a:endParaRPr lang="en-US" sz="1600" dirty="0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0331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57400" y="304800"/>
            <a:ext cx="6705600" cy="715962"/>
          </a:xfrm>
        </p:spPr>
        <p:txBody>
          <a:bodyPr>
            <a:normAutofit fontScale="90000"/>
          </a:bodyPr>
          <a:lstStyle/>
          <a:p>
            <a:r>
              <a:rPr lang="he-IL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he-IL" dirty="0" smtClean="0">
                <a:latin typeface="Arial" pitchFamily="34" charset="0"/>
                <a:cs typeface="Arial" pitchFamily="34" charset="0"/>
              </a:rPr>
              <a:t>כניסה/יציאה מרחבת שחף (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419600" y="1600200"/>
            <a:ext cx="4267200" cy="5036737"/>
          </a:xfrm>
        </p:spPr>
        <p:txBody>
          <a:bodyPr>
            <a:normAutofit/>
          </a:bodyPr>
          <a:lstStyle/>
          <a:p>
            <a:pPr algn="r" rtl="1"/>
            <a:r>
              <a:rPr lang="he-IL" sz="2800" dirty="0" smtClean="0"/>
              <a:t>נכנסים רק ממערב – לא נכנסים דרך הקושרת של ההתיישרות על 29!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83384"/>
            <a:ext cx="4038600" cy="5053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מחבר חץ ישר 5"/>
          <p:cNvCxnSpPr/>
          <p:nvPr/>
        </p:nvCxnSpPr>
        <p:spPr>
          <a:xfrm flipH="1">
            <a:off x="2514600" y="1524000"/>
            <a:ext cx="1905000" cy="12192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33800" y="1188405"/>
            <a:ext cx="17267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600" dirty="0" smtClean="0"/>
              <a:t>כניסה לתוך הרחבה</a:t>
            </a:r>
            <a:endParaRPr lang="en-US" sz="1600" dirty="0"/>
          </a:p>
        </p:txBody>
      </p:sp>
      <p:sp>
        <p:nvSpPr>
          <p:cNvPr id="10" name="סוגר מסולסל ימני 9"/>
          <p:cNvSpPr/>
          <p:nvPr/>
        </p:nvSpPr>
        <p:spPr>
          <a:xfrm>
            <a:off x="3886200" y="2743200"/>
            <a:ext cx="457200" cy="1676400"/>
          </a:xfrm>
          <a:prstGeom prst="righ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473654" y="3412123"/>
            <a:ext cx="17940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1600" dirty="0" smtClean="0"/>
              <a:t>קטע ההסעה מזרחה</a:t>
            </a:r>
          </a:p>
          <a:p>
            <a:r>
              <a:rPr lang="he-IL" sz="1600" dirty="0" smtClean="0"/>
              <a:t>לתוך הרחבה</a:t>
            </a:r>
            <a:endParaRPr lang="en-US" sz="1600" dirty="0"/>
          </a:p>
        </p:txBody>
      </p:sp>
      <p:sp>
        <p:nvSpPr>
          <p:cNvPr id="13" name="מציין מיקום של מספר שקופית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76093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38400" y="274638"/>
            <a:ext cx="6248400" cy="1143000"/>
          </a:xfrm>
        </p:spPr>
        <p:txBody>
          <a:bodyPr>
            <a:normAutofit fontScale="90000"/>
          </a:bodyPr>
          <a:lstStyle/>
          <a:p>
            <a:r>
              <a:rPr lang="he-IL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</a:t>
            </a:r>
            <a:r>
              <a:rPr lang="he-IL" dirty="0" smtClean="0">
                <a:latin typeface="Arial" pitchFamily="34" charset="0"/>
                <a:cs typeface="Arial" pitchFamily="34" charset="0"/>
              </a:rPr>
              <a:t>התמקמות ברחבת שחף (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191000" y="1600200"/>
            <a:ext cx="4495800" cy="5054600"/>
          </a:xfrm>
        </p:spPr>
        <p:txBody>
          <a:bodyPr/>
          <a:lstStyle/>
          <a:p>
            <a:pPr algn="r" rtl="1"/>
            <a:r>
              <a:rPr lang="he-IL" dirty="0" smtClean="0"/>
              <a:t>יש להסתדר כמסומן.</a:t>
            </a:r>
          </a:p>
          <a:p>
            <a:pPr algn="r" rtl="1"/>
            <a:r>
              <a:rPr lang="he-IL" dirty="0" smtClean="0"/>
              <a:t>ראשון על קו ההתיישרות.</a:t>
            </a:r>
          </a:p>
          <a:p>
            <a:pPr algn="r" rtl="1"/>
            <a:r>
              <a:rPr lang="he-IL" dirty="0" smtClean="0"/>
              <a:t>השאר מאחור בדירוג בשני תורים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52600"/>
            <a:ext cx="3886200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כוכב עם 7 פינות 3"/>
          <p:cNvSpPr/>
          <p:nvPr/>
        </p:nvSpPr>
        <p:spPr>
          <a:xfrm>
            <a:off x="1535065" y="4876800"/>
            <a:ext cx="462009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כוכב עם 7 פינות 5"/>
          <p:cNvSpPr/>
          <p:nvPr/>
        </p:nvSpPr>
        <p:spPr>
          <a:xfrm>
            <a:off x="1997075" y="4658557"/>
            <a:ext cx="462009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כוכב עם 7 פינות 6"/>
          <p:cNvSpPr/>
          <p:nvPr/>
        </p:nvSpPr>
        <p:spPr>
          <a:xfrm>
            <a:off x="1692234" y="4114800"/>
            <a:ext cx="462009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כוכב עם 7 פינות 7"/>
          <p:cNvSpPr/>
          <p:nvPr/>
        </p:nvSpPr>
        <p:spPr>
          <a:xfrm>
            <a:off x="2156624" y="3780531"/>
            <a:ext cx="462009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כוכב עם 7 פינות 8"/>
          <p:cNvSpPr/>
          <p:nvPr/>
        </p:nvSpPr>
        <p:spPr>
          <a:xfrm>
            <a:off x="1693842" y="3475731"/>
            <a:ext cx="462009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כוכב עם 7 פינות 9"/>
          <p:cNvSpPr/>
          <p:nvPr/>
        </p:nvSpPr>
        <p:spPr>
          <a:xfrm>
            <a:off x="2174410" y="3124200"/>
            <a:ext cx="462009" cy="4572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09616" y="4964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b="1" dirty="0" smtClean="0">
                <a:solidFill>
                  <a:schemeClr val="bg1"/>
                </a:solidFill>
              </a:rPr>
              <a:t>1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56967" y="4736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b="1" dirty="0" smtClean="0">
                <a:solidFill>
                  <a:schemeClr val="bg1"/>
                </a:solidFill>
              </a:rPr>
              <a:t>2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68393" y="42026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b="1" dirty="0" smtClean="0">
                <a:solidFill>
                  <a:schemeClr val="bg1"/>
                </a:solidFill>
              </a:rPr>
              <a:t>3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1958" y="386839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b="1" dirty="0" smtClean="0">
                <a:solidFill>
                  <a:schemeClr val="bg1"/>
                </a:solidFill>
              </a:rPr>
              <a:t>4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68393" y="353293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b="1" dirty="0" smtClean="0">
                <a:solidFill>
                  <a:schemeClr val="bg1"/>
                </a:solidFill>
              </a:rPr>
              <a:t>5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48961" y="32120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b="1" dirty="0" smtClean="0">
                <a:solidFill>
                  <a:schemeClr val="bg1"/>
                </a:solidFill>
              </a:rPr>
              <a:t>6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חץ למטה 10"/>
          <p:cNvSpPr/>
          <p:nvPr/>
        </p:nvSpPr>
        <p:spPr>
          <a:xfrm>
            <a:off x="1725077" y="1447800"/>
            <a:ext cx="661901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e-IL" sz="1400" b="1" dirty="0" smtClean="0"/>
              <a:t>כניסה</a:t>
            </a:r>
            <a:endParaRPr lang="en-US" sz="1400" b="1" dirty="0"/>
          </a:p>
        </p:txBody>
      </p:sp>
      <p:sp>
        <p:nvSpPr>
          <p:cNvPr id="19" name="מציין מיקום של מספר שקופית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4361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0200" y="274638"/>
            <a:ext cx="3276600" cy="1143000"/>
          </a:xfrm>
        </p:spPr>
        <p:txBody>
          <a:bodyPr>
            <a:normAutofit fontScale="90000"/>
          </a:bodyPr>
          <a:lstStyle/>
          <a:p>
            <a:r>
              <a:rPr lang="he-IL" dirty="0" smtClean="0">
                <a:latin typeface="Arial" pitchFamily="34" charset="0"/>
                <a:cs typeface="Arial" pitchFamily="34" charset="0"/>
              </a:rPr>
              <a:t>הסבב באזור 8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419600" y="1447800"/>
            <a:ext cx="4267200" cy="5127317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sz="1600" dirty="0" smtClean="0">
                <a:latin typeface="Arial" pitchFamily="34" charset="0"/>
                <a:cs typeface="Arial" pitchFamily="34" charset="0"/>
              </a:rPr>
              <a:t>גודל אזור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6X2</a:t>
            </a:r>
            <a:r>
              <a:rPr lang="he-IL" sz="1600" dirty="0" smtClean="0">
                <a:latin typeface="Arial" pitchFamily="34" charset="0"/>
                <a:cs typeface="Arial" pitchFamily="34" charset="0"/>
              </a:rPr>
              <a:t> מייל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he-IL" sz="1600" dirty="0" smtClean="0"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עם כיוון השעון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נכנסים ב- 800,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he-IL" sz="2800" dirty="0" smtClean="0">
                <a:latin typeface="Arial" pitchFamily="34" charset="0"/>
                <a:cs typeface="Arial" pitchFamily="34" charset="0"/>
              </a:rPr>
              <a:t>יוצאים ב- 1,200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נתיב על הקו הכחול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לא פונים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מהירות קבועה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80</a:t>
            </a:r>
            <a:r>
              <a:rPr lang="he-IL" sz="2800" dirty="0" smtClean="0">
                <a:latin typeface="Arial" pitchFamily="34" charset="0"/>
                <a:cs typeface="Arial" pitchFamily="34" charset="0"/>
              </a:rPr>
              <a:t>קשר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האזנה על הערוץ המשני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קשר עיין עם המטוס לפניך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שינויים רק בתאום עם המגדל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3952875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261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05400" y="304800"/>
            <a:ext cx="4038600" cy="868362"/>
          </a:xfrm>
        </p:spPr>
        <p:txBody>
          <a:bodyPr/>
          <a:lstStyle/>
          <a:p>
            <a:r>
              <a:rPr lang="he-IL" dirty="0" smtClean="0">
                <a:latin typeface="Arial" pitchFamily="34" charset="0"/>
                <a:cs typeface="Arial" pitchFamily="34" charset="0"/>
              </a:rPr>
              <a:t>הסבב באזור 9</a:t>
            </a:r>
            <a:endParaRPr lang="en-US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495800" y="1143000"/>
            <a:ext cx="4267200" cy="5127317"/>
          </a:xfrm>
        </p:spPr>
        <p:txBody>
          <a:bodyPr>
            <a:normAutofit lnSpcReduction="10000"/>
          </a:bodyPr>
          <a:lstStyle/>
          <a:p>
            <a:pPr marL="0" indent="0" algn="r" rtl="1">
              <a:buNone/>
            </a:pPr>
            <a:r>
              <a:rPr lang="he-IL" sz="1800" dirty="0" smtClean="0">
                <a:latin typeface="Arial" pitchFamily="34" charset="0"/>
                <a:cs typeface="Arial" pitchFamily="34" charset="0"/>
              </a:rPr>
              <a:t>גודל אזור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6X3.5</a:t>
            </a:r>
            <a:r>
              <a:rPr lang="he-IL" sz="1800" dirty="0" smtClean="0">
                <a:latin typeface="Arial" pitchFamily="34" charset="0"/>
                <a:cs typeface="Arial" pitchFamily="34" charset="0"/>
              </a:rPr>
              <a:t> מייל.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עם כיוון השעון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נכנסים ב- 800,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he-IL" sz="2800" dirty="0" smtClean="0">
                <a:latin typeface="Arial" pitchFamily="34" charset="0"/>
                <a:cs typeface="Arial" pitchFamily="34" charset="0"/>
              </a:rPr>
              <a:t>יוצאים ב- 1,200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נתיב על הקו הכחול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לא פונים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מהירות קבועה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80</a:t>
            </a:r>
            <a:r>
              <a:rPr lang="he-IL" sz="2800" dirty="0" smtClean="0">
                <a:latin typeface="Arial" pitchFamily="34" charset="0"/>
                <a:cs typeface="Arial" pitchFamily="34" charset="0"/>
              </a:rPr>
              <a:t>קשר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האזנה על ערוץ משני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קשר עין עם המטוס לפניך</a:t>
            </a:r>
          </a:p>
          <a:p>
            <a:pPr algn="r" rtl="1"/>
            <a:r>
              <a:rPr lang="he-IL" sz="2800" dirty="0" smtClean="0">
                <a:latin typeface="Arial" pitchFamily="34" charset="0"/>
                <a:cs typeface="Arial" pitchFamily="34" charset="0"/>
              </a:rPr>
              <a:t>שינויים רק בתאום עם המגדל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90600"/>
            <a:ext cx="44862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0328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טבלה 5"/>
          <p:cNvGraphicFramePr>
            <a:graphicFrameLocks noGrp="1"/>
          </p:cNvGraphicFramePr>
          <p:nvPr/>
        </p:nvGraphicFramePr>
        <p:xfrm>
          <a:off x="304800" y="1066800"/>
          <a:ext cx="8382000" cy="3171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89560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he-IL" b="1" dirty="0" smtClean="0"/>
                        <a:t>דוא"ל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dirty="0" smtClean="0"/>
                        <a:t>טלפונים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</a:tr>
              <a:tr h="388249">
                <a:tc>
                  <a:txBody>
                    <a:bodyPr/>
                    <a:lstStyle/>
                    <a:p>
                      <a:r>
                        <a:rPr lang="en-US" b="0" u="sng" dirty="0" smtClean="0">
                          <a:hlinkClick r:id="rId2"/>
                        </a:rPr>
                        <a:t>dviram@iaa.gov.il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09-9719556, 050-9753522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מ"מ קב"ט - </a:t>
                      </a:r>
                      <a:r>
                        <a:rPr lang="he-IL" dirty="0" smtClean="0"/>
                        <a:t>דביר עמירה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endParaRPr lang="en-US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b="0" u="none" dirty="0" smtClean="0"/>
                        <a:t>09-9719557</a:t>
                      </a:r>
                      <a:endParaRPr lang="en-US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b="0" u="none" dirty="0" smtClean="0"/>
                        <a:t>שער ש"ת הרצליה</a:t>
                      </a:r>
                      <a:endParaRPr lang="en-US" b="0" u="none" dirty="0"/>
                    </a:p>
                  </a:txBody>
                  <a:tcPr/>
                </a:tc>
              </a:tr>
              <a:tr h="4361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u="sng" dirty="0" smtClean="0"/>
                        <a:t>MiriMa@iaa.gov.il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09-9719558</a:t>
                      </a:r>
                      <a:r>
                        <a:rPr lang="en-US" dirty="0" smtClean="0"/>
                        <a:t> -</a:t>
                      </a:r>
                      <a:r>
                        <a:rPr lang="he-IL" dirty="0" smtClean="0"/>
                        <a:t>0</a:t>
                      </a:r>
                      <a:r>
                        <a:rPr lang="he-IL" sz="240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הנהלת/מזכירת השדה – </a:t>
                      </a:r>
                      <a:r>
                        <a:rPr lang="he-IL" dirty="0" smtClean="0"/>
                        <a:t>מירי</a:t>
                      </a:r>
                      <a:r>
                        <a:rPr lang="he-IL" sz="180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/>
                        <a:t>Migdalhe2@iaa.gov.il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09-9719554</a:t>
                      </a:r>
                      <a:r>
                        <a:rPr lang="en-US" dirty="0" smtClean="0"/>
                        <a:t> - </a:t>
                      </a:r>
                      <a:r>
                        <a:rPr lang="he-IL" dirty="0" smtClean="0"/>
                        <a:t>9</a:t>
                      </a:r>
                      <a:r>
                        <a:rPr lang="en-US" dirty="0" smtClean="0"/>
                        <a:t> - 3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b="0" u="none" dirty="0" smtClean="0"/>
                        <a:t>ש"ת הרצליה</a:t>
                      </a:r>
                      <a:r>
                        <a:rPr lang="en-US" b="0" u="none" dirty="0" smtClean="0"/>
                        <a:t> </a:t>
                      </a:r>
                      <a:r>
                        <a:rPr lang="he-IL" sz="1800" dirty="0" smtClean="0"/>
                        <a:t>מגדל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/>
                        <a:t>office@aopa.org.il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dirty="0" smtClean="0"/>
                        <a:t>054-669199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משרד האגודה- טל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>
                          <a:hlinkClick r:id="rId3"/>
                        </a:rPr>
                        <a:t>bayn@bezeqint.net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ק' בטיחות באגודה</a:t>
                      </a:r>
                      <a:r>
                        <a:rPr lang="he-IL" sz="1800" baseline="0" dirty="0" smtClean="0"/>
                        <a:t> – יהודה </a:t>
                      </a:r>
                      <a:r>
                        <a:rPr lang="he-IL" sz="1800" dirty="0" smtClean="0"/>
                        <a:t>ביין </a:t>
                      </a:r>
                      <a:endParaRPr lang="en-US" dirty="0"/>
                    </a:p>
                  </a:txBody>
                  <a:tcPr/>
                </a:tc>
              </a:tr>
              <a:tr h="373751">
                <a:tc>
                  <a:txBody>
                    <a:bodyPr/>
                    <a:lstStyle/>
                    <a:p>
                      <a:r>
                        <a:rPr lang="en-US" b="0" u="sng" dirty="0" smtClean="0">
                          <a:hlinkClick r:id="rId4"/>
                        </a:rPr>
                        <a:t>HSQ10@aopa.org.il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he-IL" sz="1800" dirty="0" smtClean="0"/>
                        <a:t>054</a:t>
                      </a:r>
                      <a:r>
                        <a:rPr lang="en-US" sz="1800" dirty="0" smtClean="0"/>
                        <a:t>-</a:t>
                      </a:r>
                      <a:r>
                        <a:rPr lang="he-IL" sz="1800" dirty="0" smtClean="0"/>
                        <a:t>2165864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1800" dirty="0" smtClean="0"/>
                        <a:t>מנהל  טייסת 10 – </a:t>
                      </a:r>
                      <a:r>
                        <a:rPr lang="he-IL" sz="1800" dirty="0" err="1" smtClean="0"/>
                        <a:t>נתי</a:t>
                      </a:r>
                      <a:r>
                        <a:rPr lang="he-IL" sz="180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629400" y="3810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b="1" dirty="0" smtClean="0"/>
              <a:t>דף קשר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057400" y="4724401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2000" dirty="0" smtClean="0"/>
              <a:t>בנוסף, יש לוודא:</a:t>
            </a:r>
          </a:p>
          <a:p>
            <a:pPr algn="r" rtl="1"/>
            <a:r>
              <a:rPr lang="he-IL" sz="2800" dirty="0" smtClean="0"/>
              <a:t>דף קשר ספציפי לכל הטסה</a:t>
            </a:r>
            <a:endParaRPr lang="en-US" sz="2800" dirty="0" smtClean="0"/>
          </a:p>
          <a:p>
            <a:pPr lvl="1" algn="r" rtl="1"/>
            <a:r>
              <a:rPr lang="he-IL" sz="2400" dirty="0" smtClean="0"/>
              <a:t>- אחראי קרקעי</a:t>
            </a:r>
          </a:p>
          <a:p>
            <a:pPr lvl="1" algn="r" rtl="1"/>
            <a:r>
              <a:rPr lang="he-IL" sz="2400" dirty="0" smtClean="0"/>
              <a:t>- רשימת מטיסים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rtl="1"/>
            <a:r>
              <a:rPr lang="he-IL" sz="4000" b="1" dirty="0" smtClean="0">
                <a:cs typeface="+mn-cs"/>
              </a:rPr>
              <a:t>נספחים</a:t>
            </a:r>
            <a:br>
              <a:rPr lang="he-IL" sz="4000" b="1" dirty="0" smtClean="0">
                <a:cs typeface="+mn-cs"/>
              </a:rPr>
            </a:br>
            <a:endParaRPr lang="en-US" sz="4000" b="1" dirty="0">
              <a:cs typeface="+mn-cs"/>
            </a:endParaRPr>
          </a:p>
        </p:txBody>
      </p:sp>
      <p:sp>
        <p:nvSpPr>
          <p:cNvPr id="5" name="מציין מיקום תוכן 2"/>
          <p:cNvSpPr txBox="1">
            <a:spLocks/>
          </p:cNvSpPr>
          <p:nvPr/>
        </p:nvSpPr>
        <p:spPr>
          <a:xfrm>
            <a:off x="228600" y="1447800"/>
            <a:ext cx="8458200" cy="5127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יעדי הטייסת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רקע על הטייסת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המוטיבציה לטייס המתנדב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אישור – חתימת הורים, הסכמה להטסה</a:t>
            </a:r>
          </a:p>
          <a:p>
            <a:pPr marL="457200" indent="-457200" algn="r" rtl="1">
              <a:buFont typeface="Arial" pitchFamily="34" charset="0"/>
              <a:buChar char="•"/>
            </a:pPr>
            <a:r>
              <a:rPr lang="he-IL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אישור – חתימת מתנדב,  התנהלות בשדה</a:t>
            </a:r>
          </a:p>
          <a:p>
            <a:pPr algn="r" rtl="1"/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1297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762000"/>
            <a:ext cx="45561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>
                <a:latin typeface="+mn-lt"/>
                <a:cs typeface="+mn-cs"/>
              </a:rPr>
              <a:t>יעדי הטייסת</a:t>
            </a:r>
            <a:endParaRPr lang="he-IL" sz="4000" dirty="0"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600200"/>
            <a:ext cx="8280400" cy="4185761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742950" indent="-742950" algn="r" rtl="1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he-IL" sz="3200" b="1" dirty="0" smtClean="0">
                <a:latin typeface="+mn-lt"/>
                <a:cs typeface="+mn-cs"/>
              </a:rPr>
              <a:t> התנדבות </a:t>
            </a:r>
            <a:r>
              <a:rPr lang="he-IL" sz="3200" b="1" dirty="0">
                <a:latin typeface="+mn-lt"/>
                <a:cs typeface="+mn-cs"/>
              </a:rPr>
              <a:t>למען </a:t>
            </a:r>
            <a:r>
              <a:rPr lang="he-IL" sz="3200" b="1" dirty="0" smtClean="0">
                <a:latin typeface="+mn-lt"/>
                <a:cs typeface="+mn-cs"/>
              </a:rPr>
              <a:t>הקהילה, קידום </a:t>
            </a:r>
            <a:r>
              <a:rPr lang="he-IL" sz="3200" b="1" dirty="0">
                <a:latin typeface="+mn-lt"/>
                <a:cs typeface="+mn-cs"/>
              </a:rPr>
              <a:t>ערכי מצוינות אישית וקהילתית </a:t>
            </a:r>
            <a:r>
              <a:rPr lang="he-IL" sz="3200" b="1" dirty="0" smtClean="0">
                <a:latin typeface="+mn-lt"/>
                <a:cs typeface="+mn-cs"/>
              </a:rPr>
              <a:t>	ע"י העצמה</a:t>
            </a:r>
            <a:r>
              <a:rPr lang="he-IL" sz="3200" b="1" dirty="0">
                <a:latin typeface="+mn-lt"/>
                <a:cs typeface="+mn-cs"/>
              </a:rPr>
              <a:t>, השראה, הדרכה והדגמה </a:t>
            </a:r>
            <a:r>
              <a:rPr lang="he-IL" sz="3200" b="1" dirty="0" smtClean="0">
                <a:latin typeface="+mn-lt"/>
                <a:cs typeface="+mn-cs"/>
              </a:rPr>
              <a:t>מעולם </a:t>
            </a:r>
            <a:r>
              <a:rPr lang="he-IL" sz="3200" b="1" dirty="0">
                <a:latin typeface="+mn-lt"/>
                <a:cs typeface="+mn-cs"/>
              </a:rPr>
              <a:t>התעופה וחווית </a:t>
            </a:r>
            <a:r>
              <a:rPr lang="he-IL" sz="3200" b="1" dirty="0" smtClean="0">
                <a:latin typeface="+mn-lt"/>
                <a:cs typeface="+mn-cs"/>
              </a:rPr>
              <a:t>הטיסה בקרב </a:t>
            </a:r>
            <a:r>
              <a:rPr lang="he-IL" sz="3200" b="1" dirty="0">
                <a:latin typeface="+mn-lt"/>
                <a:cs typeface="+mn-cs"/>
              </a:rPr>
              <a:t>נוער </a:t>
            </a:r>
            <a:r>
              <a:rPr lang="he-IL" sz="3200" b="1" dirty="0" smtClean="0">
                <a:latin typeface="+mn-lt"/>
                <a:cs typeface="+mn-cs"/>
              </a:rPr>
              <a:t>מאותגר.</a:t>
            </a:r>
            <a:endParaRPr lang="he-IL" sz="2000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200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3200" b="1" dirty="0">
                <a:latin typeface="+mn-lt"/>
                <a:cs typeface="+mn-cs"/>
              </a:rPr>
              <a:t>2</a:t>
            </a:r>
            <a:r>
              <a:rPr lang="he-IL" sz="3200" b="1" dirty="0" smtClean="0">
                <a:latin typeface="+mn-lt"/>
                <a:cs typeface="+mn-cs"/>
              </a:rPr>
              <a:t>.	סיוע </a:t>
            </a:r>
            <a:r>
              <a:rPr lang="he-IL" sz="3200" b="1" dirty="0">
                <a:latin typeface="+mn-lt"/>
                <a:cs typeface="+mn-cs"/>
              </a:rPr>
              <a:t>התנדבותי אווירי לגופי ניטור </a:t>
            </a:r>
            <a:r>
              <a:rPr lang="he-IL" sz="3200" b="1" dirty="0" smtClean="0">
                <a:latin typeface="+mn-lt"/>
                <a:cs typeface="+mn-cs"/>
              </a:rPr>
              <a:t>ואכיפה</a:t>
            </a:r>
            <a:endParaRPr lang="he-IL" sz="3200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3200" b="1" dirty="0" smtClean="0">
                <a:latin typeface="+mn-lt"/>
                <a:cs typeface="+mn-cs"/>
              </a:rPr>
              <a:t>	המשרד </a:t>
            </a:r>
            <a:r>
              <a:rPr lang="he-IL" sz="3200" b="1" dirty="0" err="1">
                <a:latin typeface="+mn-lt"/>
                <a:cs typeface="+mn-cs"/>
              </a:rPr>
              <a:t>להגה"ס</a:t>
            </a:r>
            <a:r>
              <a:rPr lang="he-IL" sz="3200" b="1" dirty="0">
                <a:latin typeface="+mn-lt"/>
                <a:cs typeface="+mn-cs"/>
              </a:rPr>
              <a:t> – ק.</a:t>
            </a:r>
            <a:r>
              <a:rPr lang="he-IL" sz="3200" b="1" dirty="0" err="1">
                <a:latin typeface="+mn-lt"/>
                <a:cs typeface="+mn-cs"/>
              </a:rPr>
              <a:t>ק</a:t>
            </a:r>
            <a:r>
              <a:rPr lang="he-IL" sz="3200" b="1" dirty="0">
                <a:latin typeface="+mn-lt"/>
                <a:cs typeface="+mn-cs"/>
              </a:rPr>
              <a:t>.ל  </a:t>
            </a:r>
            <a:r>
              <a:rPr lang="he-IL" b="1" dirty="0">
                <a:latin typeface="+mn-lt"/>
                <a:cs typeface="+mn-cs"/>
              </a:rPr>
              <a:t>(ע"י איתור משליכי פסולת, </a:t>
            </a:r>
            <a:r>
              <a:rPr lang="he-IL" b="1" dirty="0" smtClean="0">
                <a:latin typeface="+mn-lt"/>
                <a:cs typeface="+mn-cs"/>
              </a:rPr>
              <a:t>	</a:t>
            </a:r>
            <a:r>
              <a:rPr lang="he-IL" b="1" dirty="0" err="1" smtClean="0">
                <a:latin typeface="+mn-lt"/>
                <a:cs typeface="+mn-cs"/>
              </a:rPr>
              <a:t>מזהמיי</a:t>
            </a:r>
            <a:r>
              <a:rPr lang="he-IL" b="1" dirty="0" smtClean="0">
                <a:latin typeface="+mn-lt"/>
                <a:cs typeface="+mn-cs"/>
              </a:rPr>
              <a:t> </a:t>
            </a:r>
            <a:r>
              <a:rPr lang="he-IL" b="1" dirty="0">
                <a:latin typeface="+mn-lt"/>
                <a:cs typeface="+mn-cs"/>
              </a:rPr>
              <a:t>חופים וים, גלוי שרפות והכוונת כוחות כיבוי </a:t>
            </a:r>
            <a:r>
              <a:rPr lang="he-IL" b="1" dirty="0" smtClean="0">
                <a:latin typeface="+mn-lt"/>
                <a:cs typeface="+mn-cs"/>
              </a:rPr>
              <a:t>והצלה, איתור נעדרים)</a:t>
            </a:r>
            <a:endParaRPr lang="he-IL" b="1" dirty="0">
              <a:latin typeface="+mn-lt"/>
              <a:cs typeface="+mn-cs"/>
            </a:endParaRP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200" b="1" dirty="0">
              <a:latin typeface="+mn-lt"/>
              <a:cs typeface="+mn-cs"/>
            </a:endParaRPr>
          </a:p>
          <a:p>
            <a:pPr algn="r" rtl="1">
              <a:defRPr/>
            </a:pPr>
            <a:r>
              <a:rPr lang="he-IL" sz="3200" b="1" dirty="0"/>
              <a:t>3. </a:t>
            </a:r>
            <a:r>
              <a:rPr lang="he-IL" sz="3200" b="1" dirty="0" smtClean="0"/>
              <a:t>	התנדבות לביצוע </a:t>
            </a:r>
            <a:r>
              <a:rPr lang="he-IL" sz="3200" b="1" dirty="0"/>
              <a:t>הטסות </a:t>
            </a:r>
            <a:r>
              <a:rPr lang="he-IL" sz="3200" b="1" dirty="0" smtClean="0"/>
              <a:t>הומניטריות</a:t>
            </a:r>
            <a:endParaRPr lang="he-IL" sz="3200" b="1" dirty="0">
              <a:latin typeface="+mn-lt"/>
              <a:cs typeface="+mn-cs"/>
            </a:endParaRP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3837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72200" y="115888"/>
            <a:ext cx="2525712" cy="811212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 smtClean="0">
                <a:latin typeface="+mn-lt"/>
                <a:ea typeface="+mn-ea"/>
                <a:cs typeface="+mn-cs"/>
              </a:rPr>
              <a:t>רקע כללי</a:t>
            </a:r>
            <a:endParaRPr lang="he-IL" sz="4000" b="1" dirty="0">
              <a:latin typeface="+mn-lt"/>
              <a:ea typeface="+mn-ea"/>
              <a:cs typeface="+mn-cs"/>
            </a:endParaRPr>
          </a:p>
        </p:txBody>
      </p:sp>
      <p:sp>
        <p:nvSpPr>
          <p:cNvPr id="4099" name="מציין מיקום תוכן 2"/>
          <p:cNvSpPr>
            <a:spLocks noGrp="1"/>
          </p:cNvSpPr>
          <p:nvPr>
            <p:ph idx="1"/>
          </p:nvPr>
        </p:nvSpPr>
        <p:spPr>
          <a:xfrm>
            <a:off x="107950" y="836613"/>
            <a:ext cx="8732838" cy="5905500"/>
          </a:xfrm>
        </p:spPr>
        <p:txBody>
          <a:bodyPr>
            <a:normAutofit fontScale="92500" lnSpcReduction="10000"/>
          </a:bodyPr>
          <a:lstStyle/>
          <a:p>
            <a:pPr algn="r" rtl="1">
              <a:lnSpc>
                <a:spcPct val="110000"/>
              </a:lnSpc>
              <a:defRPr/>
            </a:pPr>
            <a:r>
              <a:rPr lang="he-IL" sz="2400" dirty="0" smtClean="0"/>
              <a:t>הטייסת פועלת</a:t>
            </a:r>
            <a:r>
              <a:rPr lang="en-US" sz="2400" dirty="0" smtClean="0">
                <a:cs typeface="Arial" charset="0"/>
              </a:rPr>
              <a:t> </a:t>
            </a:r>
            <a:r>
              <a:rPr lang="he-IL" sz="2400" dirty="0" smtClean="0"/>
              <a:t>במסגרת אגודת התעופה </a:t>
            </a:r>
            <a:r>
              <a:rPr lang="he-IL" sz="1600" dirty="0" smtClean="0"/>
              <a:t>(הכללית) </a:t>
            </a:r>
            <a:r>
              <a:rPr lang="he-IL" sz="2400" dirty="0" smtClean="0"/>
              <a:t>בישראל, משנת </a:t>
            </a:r>
            <a:r>
              <a:rPr lang="en-US" sz="2400" dirty="0" smtClean="0">
                <a:cs typeface="Arial" charset="0"/>
              </a:rPr>
              <a:t>2000</a:t>
            </a:r>
            <a:endParaRPr lang="he-IL" sz="2400" dirty="0" smtClean="0"/>
          </a:p>
          <a:p>
            <a:pPr algn="r" rtl="1">
              <a:lnSpc>
                <a:spcPct val="110000"/>
              </a:lnSpc>
              <a:defRPr/>
            </a:pPr>
            <a:r>
              <a:rPr lang="he-IL" sz="2400" dirty="0" smtClean="0"/>
              <a:t>יוזמת הובלה והשתתפות בפעילויות חינוכיות חווייתיות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 smtClean="0"/>
              <a:t>חוגי תעופה לנוער  </a:t>
            </a:r>
            <a:r>
              <a:rPr lang="he-IL" sz="1600" dirty="0" smtClean="0"/>
              <a:t>(בתי ספר, מתנסים וכד') ב</a:t>
            </a:r>
            <a:r>
              <a:rPr lang="he-IL" sz="1800" dirty="0" smtClean="0"/>
              <a:t>דגש על אוכלוסיות מיוחדות ומסתייעות</a:t>
            </a:r>
          </a:p>
          <a:p>
            <a:pPr lvl="2" algn="r" rtl="1">
              <a:lnSpc>
                <a:spcPct val="110000"/>
              </a:lnSpc>
              <a:defRPr/>
            </a:pPr>
            <a:r>
              <a:rPr lang="he-IL" sz="1800" dirty="0" smtClean="0"/>
              <a:t>בהובלה עצמאית</a:t>
            </a:r>
          </a:p>
          <a:p>
            <a:pPr lvl="2" algn="r" rtl="1">
              <a:lnSpc>
                <a:spcPct val="110000"/>
              </a:lnSpc>
              <a:defRPr/>
            </a:pPr>
            <a:r>
              <a:rPr lang="he-IL" sz="1800" dirty="0" smtClean="0"/>
              <a:t>בשת"פ עם ארגונים אחרים</a:t>
            </a:r>
          </a:p>
          <a:p>
            <a:pPr lvl="3" algn="r" rtl="1">
              <a:lnSpc>
                <a:spcPct val="110000"/>
              </a:lnSpc>
              <a:defRPr/>
            </a:pPr>
            <a:r>
              <a:rPr lang="he-IL" sz="1400" dirty="0" smtClean="0"/>
              <a:t>קרן רמון,</a:t>
            </a:r>
          </a:p>
          <a:p>
            <a:pPr lvl="3" algn="r" rtl="1">
              <a:lnSpc>
                <a:spcPct val="110000"/>
              </a:lnSpc>
              <a:defRPr/>
            </a:pPr>
            <a:r>
              <a:rPr lang="he-IL" sz="1400" dirty="0" smtClean="0"/>
              <a:t>פרויקט צהלה,</a:t>
            </a:r>
          </a:p>
          <a:p>
            <a:pPr lvl="3" algn="r" rtl="1">
              <a:lnSpc>
                <a:spcPct val="110000"/>
              </a:lnSpc>
              <a:defRPr/>
            </a:pPr>
            <a:r>
              <a:rPr lang="he-IL" sz="1400" dirty="0" smtClean="0"/>
              <a:t>משרד הביטחון.</a:t>
            </a:r>
          </a:p>
          <a:p>
            <a:pPr algn="r" rtl="1">
              <a:lnSpc>
                <a:spcPct val="110000"/>
              </a:lnSpc>
              <a:defRPr/>
            </a:pPr>
            <a:r>
              <a:rPr lang="he-IL" sz="2400" dirty="0" smtClean="0"/>
              <a:t>מנסה להשתלב לצרכי פעילות סיוע לשירותי חירום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/>
              <a:t>קק"ל – סיור יערות וחופים</a:t>
            </a:r>
            <a:r>
              <a:rPr lang="en-US" sz="2000" dirty="0">
                <a:cs typeface="Arial" charset="0"/>
              </a:rPr>
              <a:t> </a:t>
            </a:r>
            <a:r>
              <a:rPr lang="he-IL" sz="2000" dirty="0"/>
              <a:t> - בבירור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/>
              <a:t>כבאות והצלה – בבירור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 smtClean="0"/>
              <a:t>משטרה – מוקפא</a:t>
            </a:r>
          </a:p>
          <a:p>
            <a:pPr lvl="1" algn="r" rtl="1">
              <a:lnSpc>
                <a:spcPct val="110000"/>
              </a:lnSpc>
              <a:defRPr/>
            </a:pPr>
            <a:r>
              <a:rPr lang="he-IL" sz="2000" dirty="0" smtClean="0"/>
              <a:t>המשרד להגנת איכות הסביבה - מוקפא</a:t>
            </a:r>
          </a:p>
          <a:p>
            <a:pPr marL="342900" lvl="1" indent="-342900" algn="r" rtl="1">
              <a:lnSpc>
                <a:spcPct val="110000"/>
              </a:lnSpc>
              <a:buFont typeface="Arial" charset="0"/>
              <a:buChar char="•"/>
              <a:defRPr/>
            </a:pPr>
            <a:r>
              <a:rPr lang="he-IL" sz="2400" dirty="0" smtClean="0"/>
              <a:t>משתדלת להיענות לביצוע פעילויות הומניטריות</a:t>
            </a:r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 smtClean="0"/>
              <a:t>הטסות "חוויה" לבוגרי חוגיה,</a:t>
            </a:r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/>
              <a:t>הטסת ילדי משפחות חללי מערכות </a:t>
            </a:r>
            <a:r>
              <a:rPr lang="he-IL" sz="1600" dirty="0" smtClean="0"/>
              <a:t>ישראל,</a:t>
            </a:r>
            <a:endParaRPr lang="he-IL" sz="1600" dirty="0"/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 smtClean="0"/>
              <a:t>הטסות הומניטריות,</a:t>
            </a:r>
          </a:p>
          <a:p>
            <a:pPr marL="742950" lvl="2" indent="-342900" algn="r" rtl="1">
              <a:lnSpc>
                <a:spcPct val="110000"/>
              </a:lnSpc>
              <a:defRPr/>
            </a:pPr>
            <a:r>
              <a:rPr lang="he-IL" sz="1600" dirty="0" smtClean="0"/>
              <a:t>ביצוע מטסי </a:t>
            </a:r>
            <a:r>
              <a:rPr lang="he-IL" sz="1600" dirty="0"/>
              <a:t>ראוה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7A0183-FAE5-47F9-A49F-186C537DFA26}" type="slidenum">
              <a:rPr lang="he-IL" smtClean="0"/>
              <a:pPr>
                <a:defRPr/>
              </a:pPr>
              <a:t>17</a:t>
            </a:fld>
            <a:endParaRPr lang="he-IL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8935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14600" y="1066800"/>
            <a:ext cx="5688012" cy="838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4000" b="1" dirty="0">
                <a:latin typeface="+mn-lt"/>
                <a:cs typeface="+mn-cs"/>
              </a:rPr>
              <a:t>המוטיבציה לטייס המתנדב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81200"/>
            <a:ext cx="8108950" cy="357020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פעילות למען הקהילה </a:t>
            </a:r>
            <a:r>
              <a:rPr lang="he-IL" sz="2800" dirty="0" smtClean="0">
                <a:latin typeface="+mn-lt"/>
                <a:cs typeface="+mn-cs"/>
              </a:rPr>
              <a:t>ולקידום </a:t>
            </a:r>
            <a:r>
              <a:rPr lang="he-IL" sz="2800" dirty="0">
                <a:latin typeface="+mn-lt"/>
                <a:cs typeface="+mn-cs"/>
              </a:rPr>
              <a:t>פוטנציאל נוער מסתייע</a:t>
            </a: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הזדמנות לתרום </a:t>
            </a:r>
            <a:r>
              <a:rPr lang="he-IL" sz="2800" dirty="0" smtClean="0">
                <a:latin typeface="+mn-lt"/>
                <a:cs typeface="+mn-cs"/>
              </a:rPr>
              <a:t>לאחרים ובמיוחד </a:t>
            </a:r>
            <a:r>
              <a:rPr lang="he-IL" sz="2800" dirty="0">
                <a:latin typeface="+mn-lt"/>
                <a:cs typeface="+mn-cs"/>
              </a:rPr>
              <a:t>למיעוטי אמצעים</a:t>
            </a:r>
          </a:p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לטוס עבור </a:t>
            </a:r>
            <a:r>
              <a:rPr lang="he-IL" sz="2800" dirty="0" smtClean="0">
                <a:latin typeface="+mn-lt"/>
                <a:cs typeface="+mn-cs"/>
              </a:rPr>
              <a:t>'מטרות נעלות'</a:t>
            </a:r>
            <a:endParaRPr lang="he-IL" sz="28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מסגרת חברתית ערכית ומקצועית להשבחת היכולת</a:t>
            </a: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1200" dirty="0">
              <a:latin typeface="+mn-lt"/>
              <a:cs typeface="+mn-cs"/>
            </a:endParaRPr>
          </a:p>
          <a:p>
            <a:pPr marL="342900" indent="-34290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he-IL" sz="2800" dirty="0">
                <a:latin typeface="+mn-lt"/>
                <a:cs typeface="+mn-cs"/>
              </a:rPr>
              <a:t>לחלוק את "הסיפור שלי</a:t>
            </a:r>
            <a:r>
              <a:rPr lang="he-IL" sz="2800" dirty="0" smtClean="0">
                <a:latin typeface="+mn-lt"/>
                <a:cs typeface="+mn-cs"/>
              </a:rPr>
              <a:t>" ...</a:t>
            </a:r>
            <a:r>
              <a:rPr lang="he-IL" sz="2800" dirty="0">
                <a:latin typeface="+mn-lt"/>
                <a:cs typeface="+mn-cs"/>
              </a:rPr>
              <a:t>להשרות ולהשפיע</a:t>
            </a:r>
          </a:p>
          <a:p>
            <a:pPr algn="r" rtl="1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he-IL" sz="2000" dirty="0">
              <a:latin typeface="+mn-lt"/>
              <a:cs typeface="+mn-cs"/>
            </a:endParaRPr>
          </a:p>
          <a:p>
            <a:pPr marL="285750" indent="-285750" algn="r" rtl="1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he-IL" sz="20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8973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495300"/>
            <a:ext cx="70485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599967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7200"/>
            <a:ext cx="6673850" cy="6138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8261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he-IL" dirty="0" smtClean="0">
                <a:latin typeface="Arial" pitchFamily="34" charset="0"/>
                <a:cs typeface="Arial" pitchFamily="34" charset="0"/>
              </a:rPr>
              <a:t>בדיקת כשירות עצמית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28600" y="1295400"/>
            <a:ext cx="8458200" cy="5181600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dirty="0" smtClean="0"/>
              <a:t>עמידה בתקנה 19 לתקנות הרישוי. רישיונות טיס בתוקף. רישיון </a:t>
            </a:r>
            <a:r>
              <a:rPr lang="en-US" dirty="0" smtClean="0"/>
              <a:t>RT</a:t>
            </a:r>
            <a:r>
              <a:rPr lang="he-IL" dirty="0" smtClean="0"/>
              <a:t>. תעודה רפואית בתוקף. מבחן רמה. עמידה בדרישות תקנה 103 (א)1.</a:t>
            </a:r>
          </a:p>
          <a:p>
            <a:pPr algn="r" rtl="1"/>
            <a:r>
              <a:rPr lang="he-IL" dirty="0" smtClean="0"/>
              <a:t>הוכחת ביצוע של לפחות 10 שעות טיסה בשנה אחרונה מהם לפחות 6 שעות טיסה ב- 6 חודשים אחרונים.</a:t>
            </a:r>
          </a:p>
          <a:p>
            <a:pPr algn="r" rtl="1"/>
            <a:r>
              <a:rPr lang="he-IL" dirty="0" smtClean="0"/>
              <a:t>לבוש מתאים ונשיאת רישיונות.</a:t>
            </a:r>
          </a:p>
          <a:p>
            <a:pPr algn="r" rtl="1"/>
            <a:r>
              <a:rPr lang="he-IL" dirty="0" smtClean="0"/>
              <a:t>ציוד טיסה כולל ספר המטוס, </a:t>
            </a:r>
            <a:r>
              <a:rPr lang="he-IL" dirty="0" err="1" smtClean="0"/>
              <a:t>בד"ח</a:t>
            </a:r>
            <a:r>
              <a:rPr lang="he-IL" dirty="0" smtClean="0"/>
              <a:t>, </a:t>
            </a:r>
            <a:r>
              <a:rPr lang="he-IL" dirty="0" err="1" smtClean="0"/>
              <a:t>פמ"ת</a:t>
            </a:r>
            <a:r>
              <a:rPr lang="he-IL" dirty="0" smtClean="0"/>
              <a:t>, מפות, דו"ח משקל ואיזון.</a:t>
            </a:r>
          </a:p>
          <a:p>
            <a:pPr algn="r" rtl="1"/>
            <a:r>
              <a:rPr lang="he-IL" dirty="0" smtClean="0"/>
              <a:t>אישור קריאה של מסמך עצות לטייסים שבאתר האגודה.</a:t>
            </a:r>
          </a:p>
          <a:p>
            <a:pPr algn="r" rtl="1"/>
            <a:r>
              <a:rPr lang="he-IL" dirty="0" smtClean="0">
                <a:solidFill>
                  <a:srgbClr val="FF0000"/>
                </a:solidFill>
              </a:rPr>
              <a:t>אישור </a:t>
            </a:r>
            <a:r>
              <a:rPr lang="he-IL" smtClean="0">
                <a:solidFill>
                  <a:srgbClr val="FF0000"/>
                </a:solidFill>
              </a:rPr>
              <a:t>טיסה </a:t>
            </a:r>
            <a:r>
              <a:rPr lang="he-IL" smtClean="0">
                <a:solidFill>
                  <a:srgbClr val="FF0000"/>
                </a:solidFill>
              </a:rPr>
              <a:t>עם </a:t>
            </a:r>
            <a:r>
              <a:rPr lang="he-IL" dirty="0" smtClean="0">
                <a:solidFill>
                  <a:srgbClr val="FF0000"/>
                </a:solidFill>
              </a:rPr>
              <a:t>מדריך ו/או מבחן רמה במהלך שלושת החודשים האחרונים.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4E5A-9618-416B-81A4-BEF2CBF3798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1600200" cy="64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7189501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980</Words>
  <Application>Microsoft Office PowerPoint</Application>
  <PresentationFormat>‫הצגה על המסך (4:3)</PresentationFormat>
  <Paragraphs>236</Paragraphs>
  <Slides>21</Slides>
  <Notes>3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21</vt:i4>
      </vt:variant>
    </vt:vector>
  </HeadingPairs>
  <TitlesOfParts>
    <vt:vector size="22" baseType="lpstr">
      <vt:lpstr>ערכת נושא Office</vt:lpstr>
      <vt:lpstr>נוהל / תדריך סבבי הטסה למתנדבי טייסת 10</vt:lpstr>
      <vt:lpstr>תוכן</vt:lpstr>
      <vt:lpstr>רקע</vt:lpstr>
      <vt:lpstr>משתתפים</vt:lpstr>
      <vt:lpstr>קשר</vt:lpstr>
      <vt:lpstr>סדר ההתנהלות (מסלול 29 בשימוש)</vt:lpstr>
      <vt:lpstr>סדר ההתנהלות (מסלול 11 בשימוש)</vt:lpstr>
      <vt:lpstr>דגשי בטיחות</vt:lpstr>
      <vt:lpstr>)Gהסעה לרחבת שחף (</vt:lpstr>
      <vt:lpstr>)Gכניסה/יציאה מרחבת שחף (</vt:lpstr>
      <vt:lpstr>)Gהתמקמות ברחבת שחף (</vt:lpstr>
      <vt:lpstr>הסבב באזור 8</vt:lpstr>
      <vt:lpstr>הסבב באזור 9</vt:lpstr>
      <vt:lpstr>שקופית 14</vt:lpstr>
      <vt:lpstr>נספחים </vt:lpstr>
      <vt:lpstr>שקופית 16</vt:lpstr>
      <vt:lpstr>רקע כללי</vt:lpstr>
      <vt:lpstr>שקופית 18</vt:lpstr>
      <vt:lpstr>שקופית 19</vt:lpstr>
      <vt:lpstr>שקופית 20</vt:lpstr>
      <vt:lpstr>בדיקת כשירות עצמית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נוהל/תדריך סבבים עבור טייסת 10</dc:title>
  <dc:creator>Nati</dc:creator>
  <cp:lastModifiedBy>User</cp:lastModifiedBy>
  <cp:revision>39</cp:revision>
  <dcterms:created xsi:type="dcterms:W3CDTF">2013-04-12T15:34:26Z</dcterms:created>
  <dcterms:modified xsi:type="dcterms:W3CDTF">2013-04-24T05:45:06Z</dcterms:modified>
</cp:coreProperties>
</file>