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80" r:id="rId1"/>
  </p:sldMasterIdLst>
  <p:sldIdLst>
    <p:sldId id="256" r:id="rId2"/>
    <p:sldId id="257" r:id="rId3"/>
    <p:sldId id="263" r:id="rId4"/>
    <p:sldId id="264" r:id="rId5"/>
    <p:sldId id="268" r:id="rId6"/>
    <p:sldId id="266" r:id="rId7"/>
    <p:sldId id="267" r:id="rId8"/>
    <p:sldId id="259" r:id="rId9"/>
    <p:sldId id="262" r:id="rId10"/>
    <p:sldId id="265" r:id="rId11"/>
    <p:sldId id="261" r:id="rId1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7" d="100"/>
          <a:sy n="107" d="100"/>
        </p:scale>
        <p:origin x="-8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2" name="Footer Placeholder 1"/>
          <p:cNvSpPr>
            <a:spLocks noGrp="1"/>
          </p:cNvSpPr>
          <p:nvPr>
            <p:ph type="ftr" sz="quarter" idx="11"/>
          </p:nvPr>
        </p:nvSpPr>
        <p:spPr/>
        <p:txBody>
          <a:bodyPr/>
          <a:lstStyle/>
          <a:p>
            <a:endParaRPr lang="he-IL"/>
          </a:p>
        </p:txBody>
      </p:sp>
      <p:sp>
        <p:nvSpPr>
          <p:cNvPr id="15" name="Slide Number Placeholder 14"/>
          <p:cNvSpPr>
            <a:spLocks noGrp="1"/>
          </p:cNvSpPr>
          <p:nvPr>
            <p:ph type="sldNum" sz="quarter" idx="12"/>
          </p:nvPr>
        </p:nvSpPr>
        <p:spPr>
          <a:xfrm>
            <a:off x="8229600" y="6473952"/>
            <a:ext cx="758952" cy="246888"/>
          </a:xfrm>
        </p:spPr>
        <p:txBody>
          <a:bodyPr/>
          <a:lstStyle/>
          <a:p>
            <a:fld id="{259FD27C-58CC-4B93-82A5-CB941DDC07FE}"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19" name="Footer Placeholder 18"/>
          <p:cNvSpPr>
            <a:spLocks noGrp="1"/>
          </p:cNvSpPr>
          <p:nvPr>
            <p:ph type="ftr" sz="quarter" idx="11"/>
          </p:nvPr>
        </p:nvSpPr>
        <p:spPr>
          <a:xfrm>
            <a:off x="3581400" y="76200"/>
            <a:ext cx="2895600" cy="288925"/>
          </a:xfrm>
        </p:spPr>
        <p:txBody>
          <a:bodyPr/>
          <a:lstStyle/>
          <a:p>
            <a:endParaRPr lang="he-IL"/>
          </a:p>
        </p:txBody>
      </p:sp>
      <p:sp>
        <p:nvSpPr>
          <p:cNvPr id="16" name="Slide Number Placeholder 15"/>
          <p:cNvSpPr>
            <a:spLocks noGrp="1"/>
          </p:cNvSpPr>
          <p:nvPr>
            <p:ph type="sldNum" sz="quarter" idx="12"/>
          </p:nvPr>
        </p:nvSpPr>
        <p:spPr>
          <a:xfrm>
            <a:off x="8229600" y="6473952"/>
            <a:ext cx="758952" cy="246888"/>
          </a:xfrm>
        </p:spPr>
        <p:txBody>
          <a:bodyPr/>
          <a:lstStyle/>
          <a:p>
            <a:fld id="{259FD27C-58CC-4B93-82A5-CB941DDC07FE}"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11" name="Footer Placeholder 10"/>
          <p:cNvSpPr>
            <a:spLocks noGrp="1"/>
          </p:cNvSpPr>
          <p:nvPr>
            <p:ph type="ftr" sz="quarter" idx="11"/>
          </p:nvPr>
        </p:nvSpPr>
        <p:spPr/>
        <p:txBody>
          <a:bodyPr/>
          <a:lstStyle/>
          <a:p>
            <a:endParaRPr lang="he-IL"/>
          </a:p>
        </p:txBody>
      </p:sp>
      <p:sp>
        <p:nvSpPr>
          <p:cNvPr id="16" name="Slide Number Placeholder 15"/>
          <p:cNvSpPr>
            <a:spLocks noGrp="1"/>
          </p:cNvSpPr>
          <p:nvPr>
            <p:ph type="sldNum" sz="quarter" idx="12"/>
          </p:nvPr>
        </p:nvSpPr>
        <p:spPr/>
        <p:txBody>
          <a:bodyPr/>
          <a:lstStyle/>
          <a:p>
            <a:fld id="{259FD27C-58CC-4B93-82A5-CB941DDC07FE}" type="slidenum">
              <a:rPr lang="he-IL" smtClean="0"/>
              <a:pPr/>
              <a:t>‹#›</a:t>
            </a:fld>
            <a:endParaRPr lang="he-IL"/>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10" name="Footer Placeholder 9"/>
          <p:cNvSpPr>
            <a:spLocks noGrp="1"/>
          </p:cNvSpPr>
          <p:nvPr>
            <p:ph type="ftr" sz="quarter" idx="11"/>
          </p:nvPr>
        </p:nvSpPr>
        <p:spPr/>
        <p:txBody>
          <a:bodyPr/>
          <a:lstStyle/>
          <a:p>
            <a:endParaRPr lang="he-IL"/>
          </a:p>
        </p:txBody>
      </p:sp>
      <p:sp>
        <p:nvSpPr>
          <p:cNvPr id="31" name="Slide Number Placeholder 30"/>
          <p:cNvSpPr>
            <a:spLocks noGrp="1"/>
          </p:cNvSpPr>
          <p:nvPr>
            <p:ph type="sldNum" sz="quarter" idx="12"/>
          </p:nvPr>
        </p:nvSpPr>
        <p:spPr/>
        <p:txBody>
          <a:bodyPr/>
          <a:lstStyle/>
          <a:p>
            <a:fld id="{259FD27C-58CC-4B93-82A5-CB941DDC07FE}"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a:xfrm>
            <a:off x="8229600" y="6477000"/>
            <a:ext cx="762000" cy="246888"/>
          </a:xfrm>
        </p:spPr>
        <p:txBody>
          <a:bodyPr/>
          <a:lstStyle/>
          <a:p>
            <a:fld id="{259FD27C-58CC-4B93-82A5-CB941DDC07FE}" type="slidenum">
              <a:rPr lang="he-IL" smtClean="0"/>
              <a:pPr/>
              <a:t>‹#›</a:t>
            </a:fld>
            <a:endParaRPr lang="he-IL"/>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21" name="Footer Placeholder 20"/>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9FD27C-58CC-4B93-82A5-CB941DDC07FE}"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24" name="Footer Placeholder 23"/>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9FD27C-58CC-4B93-82A5-CB941DDC07FE}"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29" name="Footer Placeholder 28"/>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59FD27C-58CC-4B93-82A5-CB941DDC07FE}"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5" name="Footer Placeholder 4"/>
          <p:cNvSpPr>
            <a:spLocks noGrp="1"/>
          </p:cNvSpPr>
          <p:nvPr>
            <p:ph type="ftr" sz="quarter" idx="11"/>
          </p:nvPr>
        </p:nvSpPr>
        <p:spPr/>
        <p:txBody>
          <a:bodyPr/>
          <a:lstStyle/>
          <a:p>
            <a:endParaRPr lang="he-IL"/>
          </a:p>
        </p:txBody>
      </p:sp>
      <p:sp>
        <p:nvSpPr>
          <p:cNvPr id="31" name="Slide Number Placeholder 30"/>
          <p:cNvSpPr>
            <a:spLocks noGrp="1"/>
          </p:cNvSpPr>
          <p:nvPr>
            <p:ph type="sldNum" sz="quarter" idx="12"/>
          </p:nvPr>
        </p:nvSpPr>
        <p:spPr/>
        <p:txBody>
          <a:bodyPr/>
          <a:lstStyle/>
          <a:p>
            <a:fld id="{259FD27C-58CC-4B93-82A5-CB941DDC07FE}" type="slidenum">
              <a:rPr lang="he-IL" smtClean="0"/>
              <a:pPr/>
              <a:t>‹#›</a:t>
            </a:fld>
            <a:endParaRPr lang="he-IL"/>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9FD27C-58CC-4B93-82A5-CB941DDC07FE}"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3646A1-B59D-4805-BF22-36D80B52E218}" type="datetimeFigureOut">
              <a:rPr lang="he-IL" smtClean="0"/>
              <a:pPr/>
              <a:t>כ"ו/חשון/תשע"ד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59FD27C-58CC-4B93-82A5-CB941DDC07FE}"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E3646A1-B59D-4805-BF22-36D80B52E218}" type="datetimeFigureOut">
              <a:rPr lang="he-IL" smtClean="0"/>
              <a:pPr/>
              <a:t>כ"ו/חשון/תשע"ד</a:t>
            </a:fld>
            <a:endParaRPr lang="he-IL"/>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he-IL"/>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59FD27C-58CC-4B93-82A5-CB941DDC07FE}" type="slidenum">
              <a:rPr lang="he-IL" smtClean="0"/>
              <a:pPr/>
              <a:t>‹#›</a:t>
            </a:fld>
            <a:endParaRPr lang="he-IL"/>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1"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r" rtl="1"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r" rtl="1"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r" rtl="1"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r" rtl="1"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r" rtl="1"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r" rtl="1"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r" rtl="1"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r" rtl="1"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Tenerife747s.png"/>
          <p:cNvPicPr>
            <a:picLocks noGrp="1" noChangeAspect="1"/>
          </p:cNvPicPr>
          <p:nvPr>
            <p:ph type="pic" idx="1"/>
          </p:nvPr>
        </p:nvPicPr>
        <p:blipFill>
          <a:blip r:embed="rId2" cstate="print"/>
          <a:srcRect l="16380" r="16380"/>
          <a:stretch>
            <a:fillRect/>
          </a:stretch>
        </p:blipFill>
        <p:spPr>
          <a:xfrm>
            <a:off x="1403648" y="2996952"/>
            <a:ext cx="5029200" cy="3657600"/>
          </a:xfrm>
        </p:spPr>
      </p:pic>
      <p:sp>
        <p:nvSpPr>
          <p:cNvPr id="2" name="Title 1"/>
          <p:cNvSpPr>
            <a:spLocks noGrp="1"/>
          </p:cNvSpPr>
          <p:nvPr>
            <p:ph type="title"/>
          </p:nvPr>
        </p:nvSpPr>
        <p:spPr>
          <a:xfrm>
            <a:off x="1792288" y="0"/>
            <a:ext cx="4867944" cy="3140968"/>
          </a:xfrm>
        </p:spPr>
        <p:txBody>
          <a:bodyPr>
            <a:normAutofit fontScale="90000"/>
          </a:bodyPr>
          <a:lstStyle/>
          <a:p>
            <a:r>
              <a:rPr lang="en-US" sz="6000" b="1" dirty="0" smtClean="0"/>
              <a:t>C R M     </a:t>
            </a:r>
            <a:r>
              <a:rPr lang="en-US" sz="6000" b="1" dirty="0" smtClean="0">
                <a:solidFill>
                  <a:srgbClr val="FF0000"/>
                </a:solidFill>
              </a:rPr>
              <a:t>CREW RESOURCE MANAGEMENT</a:t>
            </a:r>
            <a:endParaRPr lang="he-IL" sz="6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3"/>
          </a:lnRef>
          <a:fillRef idx="3">
            <a:schemeClr val="accent3"/>
          </a:fillRef>
          <a:effectRef idx="2">
            <a:schemeClr val="accent3"/>
          </a:effectRef>
          <a:fontRef idx="minor">
            <a:schemeClr val="lt1"/>
          </a:fontRef>
        </p:style>
        <p:txBody>
          <a:bodyPr>
            <a:normAutofit fontScale="90000"/>
          </a:bodyPr>
          <a:lstStyle/>
          <a:p>
            <a:r>
              <a:rPr lang="en-US" sz="5400" dirty="0" smtClean="0">
                <a:solidFill>
                  <a:srgbClr val="FF0000"/>
                </a:solidFill>
              </a:rPr>
              <a:t>C R M </a:t>
            </a:r>
            <a:r>
              <a:rPr lang="he-IL" sz="5400" dirty="0" smtClean="0">
                <a:solidFill>
                  <a:srgbClr val="FF0000"/>
                </a:solidFill>
              </a:rPr>
              <a:t>–דרישות ותקנה</a:t>
            </a:r>
            <a:endParaRPr lang="he-IL" sz="5400" dirty="0">
              <a:solidFill>
                <a:srgbClr val="FF0000"/>
              </a:solidFill>
            </a:endParaRPr>
          </a:p>
        </p:txBody>
      </p:sp>
      <p:sp>
        <p:nvSpPr>
          <p:cNvPr id="3" name="Content Placeholder 2"/>
          <p:cNvSpPr>
            <a:spLocks noGrp="1"/>
          </p:cNvSpPr>
          <p:nvPr>
            <p:ph idx="1"/>
          </p:nvPr>
        </p:nvSpPr>
        <p:spPr/>
        <p:style>
          <a:lnRef idx="1">
            <a:schemeClr val="accent6"/>
          </a:lnRef>
          <a:fillRef idx="3">
            <a:schemeClr val="accent6"/>
          </a:fillRef>
          <a:effectRef idx="2">
            <a:schemeClr val="accent6"/>
          </a:effectRef>
          <a:fontRef idx="minor">
            <a:schemeClr val="lt1"/>
          </a:fontRef>
        </p:style>
        <p:txBody>
          <a:bodyPr>
            <a:normAutofit/>
          </a:bodyPr>
          <a:lstStyle/>
          <a:p>
            <a:r>
              <a:rPr lang="he-IL" sz="4400" dirty="0" smtClean="0">
                <a:solidFill>
                  <a:srgbClr val="002060"/>
                </a:solidFill>
                <a:latin typeface="+mj-lt"/>
                <a:ea typeface="+mj-ea"/>
                <a:cs typeface="+mj-cs"/>
              </a:rPr>
              <a:t>1.רקע ויצירת </a:t>
            </a:r>
            <a:r>
              <a:rPr lang="en-US" sz="4400" dirty="0" smtClean="0">
                <a:solidFill>
                  <a:srgbClr val="002060"/>
                </a:solidFill>
                <a:latin typeface="+mj-lt"/>
                <a:ea typeface="+mj-ea"/>
                <a:cs typeface="+mj-cs"/>
              </a:rPr>
              <a:t>CRM</a:t>
            </a:r>
          </a:p>
          <a:p>
            <a:r>
              <a:rPr lang="en-US" sz="4400" dirty="0" smtClean="0">
                <a:solidFill>
                  <a:srgbClr val="002060"/>
                </a:solidFill>
                <a:latin typeface="+mj-lt"/>
                <a:ea typeface="+mj-ea"/>
                <a:cs typeface="+mj-cs"/>
              </a:rPr>
              <a:t>2</a:t>
            </a:r>
            <a:r>
              <a:rPr lang="he-IL" sz="4400" dirty="0" smtClean="0">
                <a:solidFill>
                  <a:srgbClr val="002060"/>
                </a:solidFill>
                <a:latin typeface="+mj-lt"/>
                <a:ea typeface="+mj-ea"/>
                <a:cs typeface="+mj-cs"/>
              </a:rPr>
              <a:t>.דרישות רשויות תעופה ותקנה.</a:t>
            </a:r>
          </a:p>
          <a:p>
            <a:r>
              <a:rPr lang="he-IL" sz="4400" dirty="0" smtClean="0">
                <a:solidFill>
                  <a:srgbClr val="002060"/>
                </a:solidFill>
                <a:latin typeface="+mj-lt"/>
                <a:ea typeface="+mj-ea"/>
                <a:cs typeface="+mj-cs"/>
              </a:rPr>
              <a:t>3.מושגים והגדרות.</a:t>
            </a:r>
          </a:p>
          <a:p>
            <a:r>
              <a:rPr lang="he-IL" sz="4400" dirty="0" smtClean="0">
                <a:solidFill>
                  <a:srgbClr val="002060"/>
                </a:solidFill>
                <a:latin typeface="+mj-lt"/>
                <a:ea typeface="+mj-ea"/>
                <a:cs typeface="+mj-cs"/>
              </a:rPr>
              <a:t>4.אירועי </a:t>
            </a:r>
            <a:r>
              <a:rPr lang="en-US" sz="4400" dirty="0" smtClean="0">
                <a:solidFill>
                  <a:srgbClr val="002060"/>
                </a:solidFill>
                <a:latin typeface="+mj-lt"/>
                <a:ea typeface="+mj-ea"/>
                <a:cs typeface="+mj-cs"/>
              </a:rPr>
              <a:t>CRM</a:t>
            </a:r>
            <a:r>
              <a:rPr lang="he-IL" sz="4400" dirty="0" smtClean="0">
                <a:solidFill>
                  <a:srgbClr val="002060"/>
                </a:solidFill>
                <a:latin typeface="+mj-lt"/>
                <a:ea typeface="+mj-ea"/>
                <a:cs typeface="+mj-cs"/>
              </a:rPr>
              <a:t> והתוצאה </a:t>
            </a:r>
            <a:r>
              <a:rPr lang="en-US" sz="4400" dirty="0" smtClean="0">
                <a:solidFill>
                  <a:srgbClr val="002060"/>
                </a:solidFill>
                <a:latin typeface="+mj-lt"/>
                <a:ea typeface="+mj-ea"/>
                <a:cs typeface="+mj-cs"/>
              </a:rPr>
              <a:t>.</a:t>
            </a:r>
            <a:endParaRPr lang="he-IL" sz="4400" dirty="0" smtClean="0">
              <a:solidFill>
                <a:srgbClr val="002060"/>
              </a:solidFill>
              <a:latin typeface="+mj-lt"/>
              <a:ea typeface="+mj-ea"/>
              <a:cs typeface="+mj-cs"/>
            </a:endParaRPr>
          </a:p>
          <a:p>
            <a:r>
              <a:rPr lang="he-IL" sz="4400" dirty="0" smtClean="0">
                <a:solidFill>
                  <a:srgbClr val="002060"/>
                </a:solidFill>
                <a:latin typeface="+mj-lt"/>
                <a:ea typeface="+mj-ea"/>
                <a:cs typeface="+mj-cs"/>
              </a:rPr>
              <a:t>5 .סיכום.</a:t>
            </a:r>
            <a:endParaRPr lang="he-IL" sz="4400" dirty="0">
              <a:solidFill>
                <a:srgbClr val="002060"/>
              </a:solidFill>
              <a:latin typeface="+mj-lt"/>
              <a:ea typeface="+mj-ea"/>
              <a:cs typeface="+mj-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3808" y="457200"/>
            <a:ext cx="6147792" cy="838200"/>
          </a:xfrm>
        </p:spPr>
        <p:txBody>
          <a:bodyPr/>
          <a:lstStyle/>
          <a:p>
            <a:r>
              <a:rPr lang="he-IL" dirty="0" smtClean="0"/>
              <a:t>דרישת רשויות התעופה</a:t>
            </a:r>
            <a:endParaRPr lang="he-IL" dirty="0"/>
          </a:p>
        </p:txBody>
      </p:sp>
      <p:sp>
        <p:nvSpPr>
          <p:cNvPr id="3" name="Content Placeholder 2"/>
          <p:cNvSpPr>
            <a:spLocks noGrp="1"/>
          </p:cNvSpPr>
          <p:nvPr>
            <p:ph idx="1"/>
          </p:nvPr>
        </p:nvSpPr>
        <p:spPr/>
        <p:txBody>
          <a:bodyPr/>
          <a:lstStyle/>
          <a:p>
            <a:pPr marL="514350" indent="-514350">
              <a:buAutoNum type="arabicPeriod"/>
            </a:pPr>
            <a:r>
              <a:rPr lang="he-IL" dirty="0" smtClean="0"/>
              <a:t>תהליך תחקור תאונות והבנת גורם עבודת צוות.</a:t>
            </a:r>
          </a:p>
          <a:p>
            <a:pPr marL="514350" indent="-514350">
              <a:buAutoNum type="arabicPeriod"/>
            </a:pPr>
            <a:r>
              <a:rPr lang="he-IL" dirty="0" smtClean="0"/>
              <a:t>רשויות התעופה הבריטיים מפתחים תהליך.</a:t>
            </a:r>
          </a:p>
          <a:p>
            <a:pPr marL="514350" indent="-514350">
              <a:buAutoNum type="arabicPeriod"/>
            </a:pPr>
            <a:r>
              <a:rPr lang="he-IL" dirty="0" smtClean="0"/>
              <a:t>משרדי התעופה האמריקאי </a:t>
            </a:r>
            <a:r>
              <a:rPr lang="en-US" dirty="0" smtClean="0"/>
              <a:t>FAA ICAO</a:t>
            </a:r>
            <a:r>
              <a:rPr lang="he-IL" dirty="0" smtClean="0"/>
              <a:t> מכינים תקנות.</a:t>
            </a:r>
          </a:p>
          <a:p>
            <a:pPr marL="514350" indent="-514350">
              <a:buAutoNum type="arabicPeriod"/>
            </a:pPr>
            <a:r>
              <a:rPr lang="he-IL" dirty="0" smtClean="0"/>
              <a:t>קבלת החלטה לחייב קורסי </a:t>
            </a:r>
            <a:r>
              <a:rPr lang="en-US" dirty="0" smtClean="0"/>
              <a:t>CRM</a:t>
            </a:r>
            <a:r>
              <a:rPr lang="he-IL" dirty="0" smtClean="0"/>
              <a:t> .</a:t>
            </a:r>
          </a:p>
          <a:p>
            <a:pPr marL="514350" indent="-514350">
              <a:buAutoNum type="arabicPeriod"/>
            </a:pPr>
            <a:r>
              <a:rPr lang="he-IL" dirty="0" smtClean="0"/>
              <a:t>הגדרת תקנה מחייבת.</a:t>
            </a:r>
          </a:p>
          <a:p>
            <a:pPr marL="514350" indent="-514350">
              <a:buAutoNum type="arabicPeriod"/>
            </a:pPr>
            <a:r>
              <a:rPr lang="he-IL" dirty="0" smtClean="0"/>
              <a:t>ביצוע בפועל בחברות התעופה המסחריות.</a:t>
            </a:r>
            <a:endParaRPr lang="he-IL"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457200"/>
            <a:ext cx="6363816" cy="838200"/>
          </a:xfrm>
        </p:spPr>
        <p:txBody>
          <a:bodyPr>
            <a:normAutofit/>
          </a:bodyPr>
          <a:lstStyle/>
          <a:p>
            <a:r>
              <a:rPr lang="he-IL" sz="4400" dirty="0" smtClean="0">
                <a:solidFill>
                  <a:srgbClr val="FF0000"/>
                </a:solidFill>
              </a:rPr>
              <a:t>מושגים בהבנת</a:t>
            </a:r>
            <a:r>
              <a:rPr lang="en-US" sz="4400" dirty="0" smtClean="0">
                <a:solidFill>
                  <a:srgbClr val="FF0000"/>
                </a:solidFill>
              </a:rPr>
              <a:t> </a:t>
            </a:r>
            <a:r>
              <a:rPr lang="he-IL" sz="4400" dirty="0" smtClean="0">
                <a:solidFill>
                  <a:srgbClr val="FF0000"/>
                </a:solidFill>
              </a:rPr>
              <a:t>ותפעול </a:t>
            </a:r>
            <a:r>
              <a:rPr lang="en-US" sz="4400" dirty="0" smtClean="0">
                <a:solidFill>
                  <a:srgbClr val="FF0000"/>
                </a:solidFill>
              </a:rPr>
              <a:t>CRM</a:t>
            </a:r>
            <a:endParaRPr lang="he-IL" sz="4400" dirty="0">
              <a:solidFill>
                <a:srgbClr val="FF0000"/>
              </a:solidFill>
            </a:endParaRPr>
          </a:p>
        </p:txBody>
      </p:sp>
      <p:sp>
        <p:nvSpPr>
          <p:cNvPr id="3" name="Content Placeholder 2"/>
          <p:cNvSpPr>
            <a:spLocks noGrp="1"/>
          </p:cNvSpPr>
          <p:nvPr>
            <p:ph idx="1"/>
          </p:nvPr>
        </p:nvSpPr>
        <p:spPr/>
        <p:txBody>
          <a:bodyPr/>
          <a:lstStyle/>
          <a:p>
            <a:pPr>
              <a:buNone/>
            </a:pPr>
            <a:r>
              <a:rPr lang="en-US" dirty="0" smtClean="0"/>
              <a:t>KNOWLEDGE</a:t>
            </a:r>
          </a:p>
          <a:p>
            <a:pPr>
              <a:buNone/>
            </a:pPr>
            <a:r>
              <a:rPr lang="en-US" dirty="0" smtClean="0"/>
              <a:t>SKILLS</a:t>
            </a:r>
          </a:p>
          <a:p>
            <a:pPr>
              <a:buNone/>
            </a:pPr>
            <a:r>
              <a:rPr lang="en-US" dirty="0" smtClean="0"/>
              <a:t>ATTITUDES</a:t>
            </a:r>
          </a:p>
          <a:p>
            <a:pPr>
              <a:buNone/>
            </a:pPr>
            <a:r>
              <a:rPr lang="en-US" dirty="0" smtClean="0"/>
              <a:t>COMMUNICATIONS</a:t>
            </a:r>
          </a:p>
          <a:p>
            <a:pPr>
              <a:buNone/>
            </a:pPr>
            <a:r>
              <a:rPr lang="en-US" dirty="0" smtClean="0"/>
              <a:t>SITUATIONAL  AWARENESS</a:t>
            </a:r>
          </a:p>
          <a:p>
            <a:pPr>
              <a:buNone/>
            </a:pPr>
            <a:r>
              <a:rPr lang="en-US" dirty="0" smtClean="0"/>
              <a:t>DECISION MAKING</a:t>
            </a:r>
          </a:p>
          <a:p>
            <a:pPr>
              <a:buNone/>
            </a:pPr>
            <a:r>
              <a:rPr lang="en-US" dirty="0" smtClean="0"/>
              <a:t>TEAMWORK</a:t>
            </a:r>
            <a:endParaRPr lang="he-IL"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457200"/>
            <a:ext cx="7944944" cy="841248"/>
          </a:xfrm>
        </p:spPr>
        <p:txBody>
          <a:bodyPr/>
          <a:lstStyle/>
          <a:p>
            <a:r>
              <a:rPr lang="he-IL" dirty="0" smtClean="0"/>
              <a:t>הדמיה של אסון טנריף בין מטוסי ג'מבו 747</a:t>
            </a:r>
            <a:endParaRPr lang="he-IL" dirty="0"/>
          </a:p>
        </p:txBody>
      </p:sp>
      <p:pic>
        <p:nvPicPr>
          <p:cNvPr id="3" name="Picture 2" descr="Tenerife747s.png"/>
          <p:cNvPicPr>
            <a:picLocks noChangeAspect="1"/>
          </p:cNvPicPr>
          <p:nvPr/>
        </p:nvPicPr>
        <p:blipFill>
          <a:blip r:embed="rId2" cstate="print"/>
          <a:stretch>
            <a:fillRect/>
          </a:stretch>
        </p:blipFill>
        <p:spPr>
          <a:xfrm>
            <a:off x="611560" y="1988840"/>
            <a:ext cx="8136904" cy="4207764"/>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7704" y="457200"/>
            <a:ext cx="7080848" cy="841248"/>
          </a:xfrm>
        </p:spPr>
        <p:txBody>
          <a:bodyPr/>
          <a:lstStyle/>
          <a:p>
            <a:r>
              <a:rPr lang="he-IL" dirty="0" smtClean="0">
                <a:solidFill>
                  <a:srgbClr val="FF0000"/>
                </a:solidFill>
              </a:rPr>
              <a:t>אסון התעופה הגדול בטנריף</a:t>
            </a:r>
            <a:endParaRPr lang="he-IL" dirty="0">
              <a:solidFill>
                <a:srgbClr val="FF0000"/>
              </a:solidFill>
            </a:endParaRPr>
          </a:p>
        </p:txBody>
      </p:sp>
      <p:sp>
        <p:nvSpPr>
          <p:cNvPr id="3" name="TextBox 2"/>
          <p:cNvSpPr txBox="1"/>
          <p:nvPr/>
        </p:nvSpPr>
        <p:spPr>
          <a:xfrm>
            <a:off x="827584" y="1393370"/>
            <a:ext cx="7982587" cy="6863417"/>
          </a:xfrm>
          <a:prstGeom prst="rect">
            <a:avLst/>
          </a:prstGeom>
          <a:noFill/>
        </p:spPr>
        <p:txBody>
          <a:bodyPr wrap="square" rtlCol="1">
            <a:spAutoFit/>
          </a:bodyPr>
          <a:lstStyle/>
          <a:p>
            <a:r>
              <a:rPr lang="he-IL" sz="4000" dirty="0" smtClean="0">
                <a:solidFill>
                  <a:srgbClr val="C00000"/>
                </a:solidFill>
              </a:rPr>
              <a:t>בתאריך 27.3.77 על מסלול ההמראה עמד מטוס </a:t>
            </a:r>
            <a:r>
              <a:rPr lang="en-US" sz="4000" dirty="0" smtClean="0">
                <a:solidFill>
                  <a:srgbClr val="C00000"/>
                </a:solidFill>
              </a:rPr>
              <a:t>B</a:t>
            </a:r>
            <a:r>
              <a:rPr lang="he-IL" sz="4000" dirty="0" smtClean="0">
                <a:solidFill>
                  <a:srgbClr val="C00000"/>
                </a:solidFill>
              </a:rPr>
              <a:t>747 של חברת </a:t>
            </a:r>
            <a:r>
              <a:rPr lang="en-US" sz="4000" dirty="0" smtClean="0">
                <a:solidFill>
                  <a:srgbClr val="C00000"/>
                </a:solidFill>
              </a:rPr>
              <a:t>KLM</a:t>
            </a:r>
            <a:r>
              <a:rPr lang="he-IL" sz="4000" dirty="0" smtClean="0">
                <a:solidFill>
                  <a:srgbClr val="C00000"/>
                </a:solidFill>
              </a:rPr>
              <a:t> אשר קיבל רשות המראה בלחץ הקברניט שרצה לעמוד בחוקי זמן תפעול טיסה.על אותו מסלול הסיע מטוס</a:t>
            </a:r>
            <a:r>
              <a:rPr lang="en-US" sz="4000" dirty="0" smtClean="0">
                <a:solidFill>
                  <a:srgbClr val="C00000"/>
                </a:solidFill>
              </a:rPr>
              <a:t>B747 PANAM</a:t>
            </a:r>
            <a:r>
              <a:rPr lang="he-IL" sz="4000" dirty="0" smtClean="0">
                <a:solidFill>
                  <a:srgbClr val="C00000"/>
                </a:solidFill>
              </a:rPr>
              <a:t>בכיוון נגדי בערפל כבד ותנאי ראות גרועים .הוראות המגדל ניתנו בלחץ הקב' ההולנדי וללא יכולת הפקח לראות את המטוסים.תאונה בלתי נמנעת.</a:t>
            </a:r>
          </a:p>
          <a:p>
            <a:r>
              <a:rPr lang="he-IL" sz="4000" dirty="0" smtClean="0">
                <a:solidFill>
                  <a:srgbClr val="C00000"/>
                </a:solidFill>
              </a:rPr>
              <a:t>583 אנשים נהרגו ורבים נפצעו.</a:t>
            </a:r>
          </a:p>
          <a:p>
            <a:endParaRPr lang="en-US" sz="4000" dirty="0" smtClean="0">
              <a:solidFill>
                <a:srgbClr val="C00000"/>
              </a:solidFill>
            </a:endParaRPr>
          </a:p>
          <a:p>
            <a:endParaRPr lang="en-US" sz="4000" dirty="0" smtClean="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57200"/>
            <a:ext cx="8160968" cy="841248"/>
          </a:xfrm>
        </p:spPr>
        <p:txBody>
          <a:bodyPr/>
          <a:lstStyle/>
          <a:p>
            <a:r>
              <a:rPr lang="he-IL" dirty="0" smtClean="0"/>
              <a:t>תחקור האסון על ידי גורמי התעופה השונים</a:t>
            </a:r>
            <a:endParaRPr lang="he-IL" dirty="0"/>
          </a:p>
        </p:txBody>
      </p:sp>
      <p:sp>
        <p:nvSpPr>
          <p:cNvPr id="4" name="TextBox 3"/>
          <p:cNvSpPr txBox="1"/>
          <p:nvPr/>
        </p:nvSpPr>
        <p:spPr>
          <a:xfrm>
            <a:off x="755576" y="1484784"/>
            <a:ext cx="7920880" cy="5016758"/>
          </a:xfrm>
          <a:prstGeom prst="rect">
            <a:avLst/>
          </a:prstGeom>
          <a:noFill/>
        </p:spPr>
        <p:txBody>
          <a:bodyPr wrap="square" rtlCol="1">
            <a:spAutoFit/>
          </a:bodyPr>
          <a:lstStyle/>
          <a:p>
            <a:r>
              <a:rPr lang="he-IL" sz="4000" dirty="0" smtClean="0">
                <a:solidFill>
                  <a:srgbClr val="7030A0"/>
                </a:solidFill>
              </a:rPr>
              <a:t>התאונה התרחשה בתנאי ראות קשים ובמגבלות ראות נמוכות במיוחד.החקירה הייתה קשה וכללה את כל מגוון האפשריות,רקורד הטייסים נבדק לעומק.אופיו והתנהלותו של הקב' ההולנדי שהיה בפיקוד נתגלתה כבעייתית,בתום החקירה ולאור הממצאים נתגלתה התופעה שהביאה לתוצאה שנקראת </a:t>
            </a:r>
            <a:r>
              <a:rPr lang="en-US" sz="4000" dirty="0" smtClean="0">
                <a:solidFill>
                  <a:srgbClr val="7030A0"/>
                </a:solidFill>
              </a:rPr>
              <a:t>C R M</a:t>
            </a:r>
            <a:endParaRPr lang="he-IL" sz="4000" dirty="0">
              <a:solidFill>
                <a:srgbClr val="7030A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2"/>
          </a:lnRef>
          <a:fillRef idx="3">
            <a:schemeClr val="accent2"/>
          </a:fillRef>
          <a:effectRef idx="2">
            <a:schemeClr val="accent2"/>
          </a:effectRef>
          <a:fontRef idx="minor">
            <a:schemeClr val="lt1"/>
          </a:fontRef>
        </p:style>
        <p:txBody>
          <a:bodyPr>
            <a:normAutofit fontScale="90000"/>
          </a:bodyPr>
          <a:lstStyle/>
          <a:p>
            <a:r>
              <a:rPr lang="he-IL" dirty="0" smtClean="0"/>
              <a:t>התרסקות </a:t>
            </a:r>
            <a:r>
              <a:rPr lang="en-US" dirty="0" smtClean="0"/>
              <a:t>TU-154</a:t>
            </a:r>
            <a:r>
              <a:rPr lang="he-IL" dirty="0" smtClean="0"/>
              <a:t> בסמולנסק</a:t>
            </a:r>
            <a:r>
              <a:rPr lang="he-IL" dirty="0"/>
              <a:t/>
            </a:r>
            <a:br>
              <a:rPr lang="he-IL" dirty="0"/>
            </a:br>
            <a:r>
              <a:rPr lang="he-IL" dirty="0" smtClean="0"/>
              <a:t>אפריל  2010</a:t>
            </a:r>
            <a:endParaRPr lang="he-IL" dirty="0"/>
          </a:p>
        </p:txBody>
      </p:sp>
      <p:pic>
        <p:nvPicPr>
          <p:cNvPr id="4" name="Content Placeholder 3" descr="800px-Tupolev_Tu-154M_Poland_-_Air_Force.jpg"/>
          <p:cNvPicPr>
            <a:picLocks noGrp="1" noChangeAspect="1"/>
          </p:cNvPicPr>
          <p:nvPr>
            <p:ph idx="1"/>
          </p:nvPr>
        </p:nvPicPr>
        <p:blipFill>
          <a:blip r:embed="rId2" cstate="print"/>
          <a:stretch>
            <a:fillRect/>
          </a:stretch>
        </p:blipFill>
        <p:spPr>
          <a:xfrm>
            <a:off x="1175406" y="1600201"/>
            <a:ext cx="4041870" cy="2692896"/>
          </a:xfrm>
        </p:spPr>
      </p:pic>
      <p:pic>
        <p:nvPicPr>
          <p:cNvPr id="5" name="Picture 4" descr="800px-2010_Polish_Air_Force_Tu-154_crash_map-he_svg.png"/>
          <p:cNvPicPr>
            <a:picLocks noChangeAspect="1"/>
          </p:cNvPicPr>
          <p:nvPr/>
        </p:nvPicPr>
        <p:blipFill>
          <a:blip r:embed="rId3" cstate="print"/>
          <a:stretch>
            <a:fillRect/>
          </a:stretch>
        </p:blipFill>
        <p:spPr>
          <a:xfrm>
            <a:off x="3563888" y="3645024"/>
            <a:ext cx="5250160" cy="2979466"/>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5696" y="457200"/>
            <a:ext cx="7155904" cy="838200"/>
          </a:xfrm>
        </p:spPr>
        <p:txBody>
          <a:bodyPr/>
          <a:lstStyle/>
          <a:p>
            <a:r>
              <a:rPr lang="he-IL" dirty="0" smtClean="0"/>
              <a:t>אסון המטוס הפולני </a:t>
            </a:r>
            <a:r>
              <a:rPr lang="he-IL" dirty="0" err="1" smtClean="0"/>
              <a:t>בסמולנסק</a:t>
            </a:r>
            <a:r>
              <a:rPr lang="he-IL" dirty="0" smtClean="0"/>
              <a:t> 2010  </a:t>
            </a:r>
            <a:endParaRPr lang="he-IL" dirty="0"/>
          </a:p>
        </p:txBody>
      </p:sp>
      <p:sp>
        <p:nvSpPr>
          <p:cNvPr id="3" name="Content Placeholder 2"/>
          <p:cNvSpPr>
            <a:spLocks noGrp="1"/>
          </p:cNvSpPr>
          <p:nvPr>
            <p:ph idx="1"/>
          </p:nvPr>
        </p:nvSpPr>
        <p:spPr/>
        <p:txBody>
          <a:bodyPr/>
          <a:lstStyle/>
          <a:p>
            <a:r>
              <a:rPr lang="he-IL" dirty="0" smtClean="0">
                <a:solidFill>
                  <a:srgbClr val="002060"/>
                </a:solidFill>
              </a:rPr>
              <a:t>מטוס </a:t>
            </a:r>
            <a:r>
              <a:rPr lang="he-IL" dirty="0" err="1" smtClean="0">
                <a:solidFill>
                  <a:srgbClr val="002060"/>
                </a:solidFill>
              </a:rPr>
              <a:t>טו</a:t>
            </a:r>
            <a:r>
              <a:rPr lang="he-IL" dirty="0" smtClean="0">
                <a:solidFill>
                  <a:srgbClr val="002060"/>
                </a:solidFill>
              </a:rPr>
              <a:t>-154 הנשיאותי הפולני שיצא מפולין לסמולנסק בהיותו בגישה שמוגדרת </a:t>
            </a:r>
            <a:r>
              <a:rPr lang="en-US" dirty="0" smtClean="0">
                <a:solidFill>
                  <a:srgbClr val="002060"/>
                </a:solidFill>
              </a:rPr>
              <a:t>NON ILS</a:t>
            </a:r>
            <a:r>
              <a:rPr lang="he-IL" dirty="0" smtClean="0">
                <a:solidFill>
                  <a:srgbClr val="002060"/>
                </a:solidFill>
              </a:rPr>
              <a:t> ובתנאי ראות מתחת למגבלות מבצע תהליך מלא.כתוצאה מתפקוד לא תקין ולא מתאים לעבודת צוות תקינה פגע בצמרות העצים והתרסק.כל יושבי המטוס נהרגו 132 במספר. החקירה העלתה ממצאים קשים ביותר לגבי תפקוד הקב' והתנהלות צוות הטיסה.</a:t>
            </a:r>
            <a:endParaRPr lang="he-IL" dirty="0">
              <a:solidFill>
                <a:srgbClr val="002060"/>
              </a:solidFill>
            </a:endParaRPr>
          </a:p>
        </p:txBody>
      </p:sp>
      <p:pic>
        <p:nvPicPr>
          <p:cNvPr id="4" name="Picture 3" descr="tapet.jpg"/>
          <p:cNvPicPr>
            <a:picLocks noChangeAspect="1"/>
          </p:cNvPicPr>
          <p:nvPr/>
        </p:nvPicPr>
        <p:blipFill>
          <a:blip r:embed="rId2" cstate="print"/>
          <a:stretch>
            <a:fillRect/>
          </a:stretch>
        </p:blipFill>
        <p:spPr>
          <a:xfrm>
            <a:off x="1259632" y="4652299"/>
            <a:ext cx="2664296" cy="199822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שרידי המטוס הנשיאותי הפולני </a:t>
            </a:r>
            <a:r>
              <a:rPr lang="he-IL" dirty="0" err="1" smtClean="0"/>
              <a:t>בפיינל</a:t>
            </a:r>
            <a:r>
              <a:rPr lang="he-IL" dirty="0" smtClean="0"/>
              <a:t> קצר למסלול</a:t>
            </a:r>
            <a:endParaRPr lang="he-IL" dirty="0"/>
          </a:p>
        </p:txBody>
      </p:sp>
      <p:pic>
        <p:nvPicPr>
          <p:cNvPr id="3" name="Picture 2" descr="800px-Tu-154-crash-in-smolensk-20100410-11.jpg"/>
          <p:cNvPicPr>
            <a:picLocks noChangeAspect="1"/>
          </p:cNvPicPr>
          <p:nvPr/>
        </p:nvPicPr>
        <p:blipFill>
          <a:blip r:embed="rId2" cstate="print"/>
          <a:stretch>
            <a:fillRect/>
          </a:stretch>
        </p:blipFill>
        <p:spPr>
          <a:xfrm>
            <a:off x="6000532" y="1238240"/>
            <a:ext cx="2963956" cy="1974736"/>
          </a:xfrm>
          <a:prstGeom prst="rect">
            <a:avLst/>
          </a:prstGeom>
        </p:spPr>
      </p:pic>
      <p:pic>
        <p:nvPicPr>
          <p:cNvPr id="4" name="Picture 3" descr="X005141_wh.jpg"/>
          <p:cNvPicPr>
            <a:picLocks noChangeAspect="1"/>
          </p:cNvPicPr>
          <p:nvPr/>
        </p:nvPicPr>
        <p:blipFill>
          <a:blip r:embed="rId3" cstate="print"/>
          <a:stretch>
            <a:fillRect/>
          </a:stretch>
        </p:blipFill>
        <p:spPr>
          <a:xfrm>
            <a:off x="3152414" y="1700808"/>
            <a:ext cx="3147778" cy="2448272"/>
          </a:xfrm>
          <a:prstGeom prst="rect">
            <a:avLst/>
          </a:prstGeom>
        </p:spPr>
      </p:pic>
      <p:pic>
        <p:nvPicPr>
          <p:cNvPr id="5" name="Picture 4" descr="tapet.jpg"/>
          <p:cNvPicPr>
            <a:picLocks noChangeAspect="1"/>
          </p:cNvPicPr>
          <p:nvPr/>
        </p:nvPicPr>
        <p:blipFill>
          <a:blip r:embed="rId4" cstate="print"/>
          <a:stretch>
            <a:fillRect/>
          </a:stretch>
        </p:blipFill>
        <p:spPr>
          <a:xfrm>
            <a:off x="467544" y="3933056"/>
            <a:ext cx="3191239" cy="239342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he-IL" sz="4800" dirty="0" smtClean="0">
                <a:solidFill>
                  <a:srgbClr val="002060"/>
                </a:solidFill>
              </a:rPr>
              <a:t>תודה על ההקשבה</a:t>
            </a:r>
            <a:br>
              <a:rPr lang="he-IL" sz="4800" dirty="0" smtClean="0">
                <a:solidFill>
                  <a:srgbClr val="002060"/>
                </a:solidFill>
              </a:rPr>
            </a:br>
            <a:r>
              <a:rPr lang="he-IL" sz="4800" dirty="0" smtClean="0">
                <a:solidFill>
                  <a:srgbClr val="002060"/>
                </a:solidFill>
              </a:rPr>
              <a:t>אריה גליקמן 31.10.13</a:t>
            </a:r>
            <a:endParaRPr lang="he-IL" sz="4800" dirty="0">
              <a:solidFill>
                <a:srgbClr val="002060"/>
              </a:solidFill>
            </a:endParaRPr>
          </a:p>
        </p:txBody>
      </p:sp>
      <p:sp>
        <p:nvSpPr>
          <p:cNvPr id="3" name="Subtitle 2"/>
          <p:cNvSpPr>
            <a:spLocks noGrp="1"/>
          </p:cNvSpPr>
          <p:nvPr>
            <p:ph type="subTitle" idx="1"/>
          </p:nvPr>
        </p:nvSpPr>
        <p:spPr>
          <a:xfrm>
            <a:off x="6444208" y="332656"/>
            <a:ext cx="2394992" cy="864096"/>
          </a:xfrm>
        </p:spPr>
        <p:txBody>
          <a:bodyPr>
            <a:noAutofit/>
          </a:bodyPr>
          <a:lstStyle/>
          <a:p>
            <a:r>
              <a:rPr lang="he-IL" sz="6000" dirty="0" smtClean="0">
                <a:solidFill>
                  <a:srgbClr val="FF0000"/>
                </a:solidFill>
              </a:rPr>
              <a:t>סיכום    </a:t>
            </a:r>
            <a:endParaRPr lang="he-IL" sz="6000" dirty="0">
              <a:solidFill>
                <a:srgbClr val="FF0000"/>
              </a:solidFill>
            </a:endParaRPr>
          </a:p>
        </p:txBody>
      </p:sp>
      <p:pic>
        <p:nvPicPr>
          <p:cNvPr id="5" name="Picture 4" descr="56802_1356627611.jpg"/>
          <p:cNvPicPr>
            <a:picLocks noChangeAspect="1"/>
          </p:cNvPicPr>
          <p:nvPr/>
        </p:nvPicPr>
        <p:blipFill>
          <a:blip r:embed="rId2" cstate="print"/>
          <a:stretch>
            <a:fillRect/>
          </a:stretch>
        </p:blipFill>
        <p:spPr>
          <a:xfrm>
            <a:off x="251520" y="1052736"/>
            <a:ext cx="4074538" cy="2780872"/>
          </a:xfrm>
          <a:prstGeom prst="rect">
            <a:avLst/>
          </a:prstGeom>
        </p:spPr>
      </p:pic>
      <p:sp>
        <p:nvSpPr>
          <p:cNvPr id="6" name="TextBox 5"/>
          <p:cNvSpPr txBox="1"/>
          <p:nvPr/>
        </p:nvSpPr>
        <p:spPr>
          <a:xfrm>
            <a:off x="4499992" y="1196752"/>
            <a:ext cx="4644008" cy="5509200"/>
          </a:xfrm>
          <a:prstGeom prst="rect">
            <a:avLst/>
          </a:prstGeom>
          <a:noFill/>
        </p:spPr>
        <p:txBody>
          <a:bodyPr wrap="square" rtlCol="1">
            <a:spAutoFit/>
          </a:bodyPr>
          <a:lstStyle/>
          <a:p>
            <a:r>
              <a:rPr lang="he-IL" sz="3200" dirty="0" smtClean="0">
                <a:solidFill>
                  <a:srgbClr val="C00000"/>
                </a:solidFill>
              </a:rPr>
              <a:t>הטיסה בסוגי המטוסים השונים מקטן לגדול חייבת להיות בסביבת עבודה מסודרת מאורגנת היטב ולפי נהלי עבודה ידועים וחוקיים.</a:t>
            </a:r>
            <a:r>
              <a:rPr lang="en-US" sz="3200" dirty="0" smtClean="0">
                <a:solidFill>
                  <a:srgbClr val="C00000"/>
                </a:solidFill>
              </a:rPr>
              <a:t>CRM</a:t>
            </a:r>
            <a:r>
              <a:rPr lang="he-IL" sz="3200" dirty="0" smtClean="0">
                <a:solidFill>
                  <a:srgbClr val="C00000"/>
                </a:solidFill>
              </a:rPr>
              <a:t> נוצר ונועד לתפעול בצוות טייסים.טייס בודד במטוס שנועד לטייס בודד אינו רשאי לפעול בצוות,אך סגנון העבודה וחשיבה לשני המצבים דומים בהחלט.</a:t>
            </a:r>
          </a:p>
          <a:p>
            <a:r>
              <a:rPr lang="he-IL" sz="3200" dirty="0" smtClean="0">
                <a:solidFill>
                  <a:srgbClr val="C00000"/>
                </a:solidFill>
              </a:rPr>
              <a:t>לטיסות בטוחות ומהנות.</a:t>
            </a:r>
            <a:endParaRPr lang="he-IL" sz="3200" dirty="0">
              <a:solidFill>
                <a:srgbClr val="C00000"/>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506</TotalTime>
  <Words>318</Words>
  <Application>Microsoft Office PowerPoint</Application>
  <PresentationFormat>On-screen Show (4:3)</PresentationFormat>
  <Paragraphs>36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Trek</vt:lpstr>
      <vt:lpstr>C R M     CREW RESOURCE MANAGEMENT</vt:lpstr>
      <vt:lpstr>C R M –דרישות ותקנה</vt:lpstr>
      <vt:lpstr>דרישת רשויות התעופה</vt:lpstr>
      <vt:lpstr>מושגים בהבנת ותפעול CRM</vt:lpstr>
      <vt:lpstr>הדמיה של אסון טנריף בין מטוסי ג'מבו 747</vt:lpstr>
      <vt:lpstr>אסון התעופה הגדול בטנריף</vt:lpstr>
      <vt:lpstr>תחקור האסון על ידי גורמי התעופה השונים</vt:lpstr>
      <vt:lpstr>התרסקות TU-154 בסמולנסק אפריל  2010</vt:lpstr>
      <vt:lpstr>אסון המטוס הפולני בסמולנסק 2010  </vt:lpstr>
      <vt:lpstr>שרידי המטוס הנשיאותי הפולני בפיינל קצר למסלול</vt:lpstr>
      <vt:lpstr>תודה על ההקשבה אריה גליקמן 31.10.13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R M     CREW RESOURCE MANAGEMENT</dc:title>
  <dc:creator>e013730</dc:creator>
  <cp:lastModifiedBy>User</cp:lastModifiedBy>
  <cp:revision>35</cp:revision>
  <dcterms:created xsi:type="dcterms:W3CDTF">2013-10-29T15:24:08Z</dcterms:created>
  <dcterms:modified xsi:type="dcterms:W3CDTF">2013-10-30T19:22:59Z</dcterms:modified>
</cp:coreProperties>
</file>